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76" r:id="rId2"/>
    <p:sldId id="277" r:id="rId3"/>
    <p:sldId id="278" r:id="rId4"/>
    <p:sldId id="266" r:id="rId5"/>
    <p:sldId id="267" r:id="rId6"/>
    <p:sldId id="275" r:id="rId7"/>
  </p:sldIdLst>
  <p:sldSz cx="18288000" cy="10287000"/>
  <p:notesSz cx="6858000" cy="9144000"/>
  <p:embeddedFontLst>
    <p:embeddedFont>
      <p:font typeface="Didact Gothic" panose="00000500000000000000" pitchFamily="2" charset="0"/>
      <p:regular r:id="rId8"/>
    </p:embeddedFont>
    <p:embeddedFont>
      <p:font typeface="Peace Sans" panose="020B0604020202020204" charset="-18"/>
      <p:regular r:id="rId9"/>
    </p:embeddedFont>
    <p:embeddedFont>
      <p:font typeface="Public Sans" panose="020B0604020202020204" charset="-18"/>
      <p:regular r:id="rId10"/>
    </p:embeddedFont>
    <p:embeddedFont>
      <p:font typeface="Quicksand Medium" panose="020B0604020202020204" charset="-18"/>
      <p:regular r:id="rId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84C0"/>
    <a:srgbClr val="FC8B46"/>
    <a:srgbClr val="FFC200"/>
    <a:srgbClr val="FFD65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BACD3B-6BEC-4A74-B6DF-576FB692E132}" v="5" dt="2026-05-03T20:31:03.3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9" d="100"/>
          <a:sy n="39" d="100"/>
        </p:scale>
        <p:origin x="94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olina Marcinkowska" userId="60938fe17a91b49d" providerId="LiveId" clId="{3EF20E91-432D-43ED-B472-8CBB6308A47F}"/>
    <pc:docChg chg="addSld delSld modSld">
      <pc:chgData name="Karolina Marcinkowska" userId="60938fe17a91b49d" providerId="LiveId" clId="{3EF20E91-432D-43ED-B472-8CBB6308A47F}" dt="2026-05-03T20:31:03.311" v="10"/>
      <pc:docMkLst>
        <pc:docMk/>
      </pc:docMkLst>
      <pc:sldChg chg="del">
        <pc:chgData name="Karolina Marcinkowska" userId="60938fe17a91b49d" providerId="LiveId" clId="{3EF20E91-432D-43ED-B472-8CBB6308A47F}" dt="2026-05-03T20:30:16.006" v="3" actId="47"/>
        <pc:sldMkLst>
          <pc:docMk/>
          <pc:sldMk cId="0" sldId="256"/>
        </pc:sldMkLst>
      </pc:sldChg>
      <pc:sldChg chg="del">
        <pc:chgData name="Karolina Marcinkowska" userId="60938fe17a91b49d" providerId="LiveId" clId="{3EF20E91-432D-43ED-B472-8CBB6308A47F}" dt="2026-05-03T20:30:17.808" v="4" actId="47"/>
        <pc:sldMkLst>
          <pc:docMk/>
          <pc:sldMk cId="0" sldId="257"/>
        </pc:sldMkLst>
      </pc:sldChg>
      <pc:sldChg chg="del">
        <pc:chgData name="Karolina Marcinkowska" userId="60938fe17a91b49d" providerId="LiveId" clId="{3EF20E91-432D-43ED-B472-8CBB6308A47F}" dt="2026-05-03T20:30:18.499" v="5" actId="47"/>
        <pc:sldMkLst>
          <pc:docMk/>
          <pc:sldMk cId="0" sldId="258"/>
        </pc:sldMkLst>
      </pc:sldChg>
      <pc:sldChg chg="add">
        <pc:chgData name="Karolina Marcinkowska" userId="60938fe17a91b49d" providerId="LiveId" clId="{3EF20E91-432D-43ED-B472-8CBB6308A47F}" dt="2026-05-03T20:30:43.403" v="9"/>
        <pc:sldMkLst>
          <pc:docMk/>
          <pc:sldMk cId="0" sldId="266"/>
        </pc:sldMkLst>
      </pc:sldChg>
      <pc:sldChg chg="add">
        <pc:chgData name="Karolina Marcinkowska" userId="60938fe17a91b49d" providerId="LiveId" clId="{3EF20E91-432D-43ED-B472-8CBB6308A47F}" dt="2026-05-03T20:30:43.403" v="9"/>
        <pc:sldMkLst>
          <pc:docMk/>
          <pc:sldMk cId="0" sldId="267"/>
        </pc:sldMkLst>
      </pc:sldChg>
      <pc:sldChg chg="del">
        <pc:chgData name="Karolina Marcinkowska" userId="60938fe17a91b49d" providerId="LiveId" clId="{3EF20E91-432D-43ED-B472-8CBB6308A47F}" dt="2026-05-03T20:30:20.842" v="6" actId="47"/>
        <pc:sldMkLst>
          <pc:docMk/>
          <pc:sldMk cId="0" sldId="269"/>
        </pc:sldMkLst>
      </pc:sldChg>
      <pc:sldChg chg="del">
        <pc:chgData name="Karolina Marcinkowska" userId="60938fe17a91b49d" providerId="LiveId" clId="{3EF20E91-432D-43ED-B472-8CBB6308A47F}" dt="2026-05-03T20:30:21.411" v="7" actId="47"/>
        <pc:sldMkLst>
          <pc:docMk/>
          <pc:sldMk cId="0" sldId="270"/>
        </pc:sldMkLst>
      </pc:sldChg>
      <pc:sldChg chg="add del setBg">
        <pc:chgData name="Karolina Marcinkowska" userId="60938fe17a91b49d" providerId="LiveId" clId="{3EF20E91-432D-43ED-B472-8CBB6308A47F}" dt="2026-05-03T20:31:03.311" v="10"/>
        <pc:sldMkLst>
          <pc:docMk/>
          <pc:sldMk cId="0" sldId="275"/>
        </pc:sldMkLst>
      </pc:sldChg>
      <pc:sldChg chg="add del setBg">
        <pc:chgData name="Karolina Marcinkowska" userId="60938fe17a91b49d" providerId="LiveId" clId="{3EF20E91-432D-43ED-B472-8CBB6308A47F}" dt="2026-05-03T20:30:12.924" v="2"/>
        <pc:sldMkLst>
          <pc:docMk/>
          <pc:sldMk cId="0" sldId="276"/>
        </pc:sldMkLst>
      </pc:sldChg>
      <pc:sldChg chg="add del setBg">
        <pc:chgData name="Karolina Marcinkowska" userId="60938fe17a91b49d" providerId="LiveId" clId="{3EF20E91-432D-43ED-B472-8CBB6308A47F}" dt="2026-05-03T20:30:12.924" v="2"/>
        <pc:sldMkLst>
          <pc:docMk/>
          <pc:sldMk cId="0" sldId="277"/>
        </pc:sldMkLst>
      </pc:sldChg>
      <pc:sldChg chg="add del setBg">
        <pc:chgData name="Karolina Marcinkowska" userId="60938fe17a91b49d" providerId="LiveId" clId="{3EF20E91-432D-43ED-B472-8CBB6308A47F}" dt="2026-05-03T20:30:12.924" v="2"/>
        <pc:sldMkLst>
          <pc:docMk/>
          <pc:sldMk cId="0" sldId="278"/>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8F5"/>
        </a:solidFill>
        <a:effectLst/>
      </p:bgPr>
    </p:bg>
    <p:spTree>
      <p:nvGrpSpPr>
        <p:cNvPr id="1" name=""/>
        <p:cNvGrpSpPr/>
        <p:nvPr/>
      </p:nvGrpSpPr>
      <p:grpSpPr>
        <a:xfrm>
          <a:off x="0" y="0"/>
          <a:ext cx="0" cy="0"/>
          <a:chOff x="0" y="0"/>
          <a:chExt cx="0" cy="0"/>
        </a:xfrm>
      </p:grpSpPr>
      <p:grpSp>
        <p:nvGrpSpPr>
          <p:cNvPr id="2" name="Group 2"/>
          <p:cNvGrpSpPr/>
          <p:nvPr/>
        </p:nvGrpSpPr>
        <p:grpSpPr>
          <a:xfrm>
            <a:off x="10972800" y="4611061"/>
            <a:ext cx="6858962" cy="4473869"/>
            <a:chOff x="0" y="0"/>
            <a:chExt cx="9145283" cy="5965158"/>
          </a:xfrm>
        </p:grpSpPr>
        <p:sp>
          <p:nvSpPr>
            <p:cNvPr id="3" name="Freeform 3"/>
            <p:cNvSpPr/>
            <p:nvPr/>
          </p:nvSpPr>
          <p:spPr>
            <a:xfrm>
              <a:off x="354181" y="709919"/>
              <a:ext cx="3876527" cy="2417543"/>
            </a:xfrm>
            <a:custGeom>
              <a:avLst/>
              <a:gdLst/>
              <a:ahLst/>
              <a:cxnLst/>
              <a:rect l="l" t="t" r="r" b="b"/>
              <a:pathLst>
                <a:path w="3876527" h="2417543">
                  <a:moveTo>
                    <a:pt x="0" y="0"/>
                  </a:moveTo>
                  <a:lnTo>
                    <a:pt x="3876527" y="0"/>
                  </a:lnTo>
                  <a:lnTo>
                    <a:pt x="3876527" y="2417543"/>
                  </a:lnTo>
                  <a:lnTo>
                    <a:pt x="0" y="24175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rot="-10800000">
              <a:off x="4963075" y="0"/>
              <a:ext cx="3876527" cy="2417543"/>
            </a:xfrm>
            <a:custGeom>
              <a:avLst/>
              <a:gdLst/>
              <a:ahLst/>
              <a:cxnLst/>
              <a:rect l="l" t="t" r="r" b="b"/>
              <a:pathLst>
                <a:path w="3876527" h="2417543">
                  <a:moveTo>
                    <a:pt x="0" y="0"/>
                  </a:moveTo>
                  <a:lnTo>
                    <a:pt x="3876527" y="0"/>
                  </a:lnTo>
                  <a:lnTo>
                    <a:pt x="3876527" y="2417543"/>
                  </a:lnTo>
                  <a:lnTo>
                    <a:pt x="0" y="241754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a:off x="0" y="2489951"/>
              <a:ext cx="9145283" cy="3475208"/>
            </a:xfrm>
            <a:custGeom>
              <a:avLst/>
              <a:gdLst/>
              <a:ahLst/>
              <a:cxnLst/>
              <a:rect l="l" t="t" r="r" b="b"/>
              <a:pathLst>
                <a:path w="9145283" h="3475208">
                  <a:moveTo>
                    <a:pt x="0" y="0"/>
                  </a:moveTo>
                  <a:lnTo>
                    <a:pt x="9145283" y="0"/>
                  </a:lnTo>
                  <a:lnTo>
                    <a:pt x="9145283" y="3475207"/>
                  </a:lnTo>
                  <a:lnTo>
                    <a:pt x="0" y="347520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3741795" y="3173519"/>
              <a:ext cx="1765829" cy="1457611"/>
            </a:xfrm>
            <a:custGeom>
              <a:avLst/>
              <a:gdLst/>
              <a:ahLst/>
              <a:cxnLst/>
              <a:rect l="l" t="t" r="r" b="b"/>
              <a:pathLst>
                <a:path w="1765829" h="1457611">
                  <a:moveTo>
                    <a:pt x="0" y="0"/>
                  </a:moveTo>
                  <a:lnTo>
                    <a:pt x="1765829" y="0"/>
                  </a:lnTo>
                  <a:lnTo>
                    <a:pt x="1765829" y="1457611"/>
                  </a:lnTo>
                  <a:lnTo>
                    <a:pt x="0" y="145761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p:cNvSpPr/>
            <p:nvPr/>
          </p:nvSpPr>
          <p:spPr>
            <a:xfrm>
              <a:off x="6613979" y="989577"/>
              <a:ext cx="574720" cy="1032993"/>
            </a:xfrm>
            <a:custGeom>
              <a:avLst/>
              <a:gdLst/>
              <a:ahLst/>
              <a:cxnLst/>
              <a:rect l="l" t="t" r="r" b="b"/>
              <a:pathLst>
                <a:path w="574720" h="1032993">
                  <a:moveTo>
                    <a:pt x="0" y="0"/>
                  </a:moveTo>
                  <a:lnTo>
                    <a:pt x="574719" y="0"/>
                  </a:lnTo>
                  <a:lnTo>
                    <a:pt x="574719" y="1032993"/>
                  </a:lnTo>
                  <a:lnTo>
                    <a:pt x="0" y="103299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TextBox 8"/>
          <p:cNvSpPr txBox="1"/>
          <p:nvPr/>
        </p:nvSpPr>
        <p:spPr>
          <a:xfrm>
            <a:off x="1209778" y="2395616"/>
            <a:ext cx="10522100" cy="3162047"/>
          </a:xfrm>
          <a:prstGeom prst="rect">
            <a:avLst/>
          </a:prstGeom>
        </p:spPr>
        <p:txBody>
          <a:bodyPr lIns="0" tIns="0" rIns="0" bIns="0" rtlCol="0" anchor="t">
            <a:spAutoFit/>
          </a:bodyPr>
          <a:lstStyle/>
          <a:p>
            <a:pPr marL="0" marR="0" lvl="0" indent="0" algn="l" defTabSz="914400" rtl="0" eaLnBrk="1" fontAlgn="auto" latinLnBrk="0" hangingPunct="1">
              <a:lnSpc>
                <a:spcPts val="12257"/>
              </a:lnSpc>
              <a:spcBef>
                <a:spcPts val="0"/>
              </a:spcBef>
              <a:spcAft>
                <a:spcPts val="0"/>
              </a:spcAft>
              <a:buClrTx/>
              <a:buSzTx/>
              <a:buFontTx/>
              <a:buNone/>
              <a:tabLst/>
              <a:defRPr/>
            </a:pPr>
            <a:r>
              <a:rPr kumimoji="0" lang="en-US" sz="11900" b="0" i="0" u="none" strike="noStrike" kern="1200" cap="none" spc="-202" normalizeH="0" baseline="0" noProof="0">
                <a:ln>
                  <a:noFill/>
                </a:ln>
                <a:solidFill>
                  <a:srgbClr val="F5A7B8"/>
                </a:solidFill>
                <a:effectLst/>
                <a:uLnTx/>
                <a:uFillTx/>
                <a:latin typeface="Peace Sans"/>
                <a:ea typeface="Peace Sans"/>
                <a:cs typeface="Peace Sans"/>
                <a:sym typeface="Peace Sans"/>
              </a:rPr>
              <a:t>Twój płacący</a:t>
            </a:r>
            <a:r>
              <a:rPr kumimoji="0" lang="en-US" sz="11900" b="0" i="0" u="none" strike="noStrike" kern="1200" cap="none" spc="-202" normalizeH="0" baseline="0" noProof="0">
                <a:ln>
                  <a:noFill/>
                </a:ln>
                <a:solidFill>
                  <a:srgbClr val="FB6F19"/>
                </a:solidFill>
                <a:effectLst/>
                <a:uLnTx/>
                <a:uFillTx/>
                <a:latin typeface="Peace Sans"/>
                <a:ea typeface="Peace Sans"/>
                <a:cs typeface="Peace Sans"/>
                <a:sym typeface="Peace Sans"/>
              </a:rPr>
              <a:t> </a:t>
            </a:r>
            <a:r>
              <a:rPr kumimoji="0" lang="en-US" sz="11900" b="0" i="0" u="none" strike="noStrike" kern="1200" cap="none" spc="-202" normalizeH="0" baseline="0" noProof="0">
                <a:ln>
                  <a:noFill/>
                </a:ln>
                <a:solidFill>
                  <a:srgbClr val="F57B6B"/>
                </a:solidFill>
                <a:effectLst/>
                <a:uLnTx/>
                <a:uFillTx/>
                <a:latin typeface="Peace Sans"/>
                <a:ea typeface="Peace Sans"/>
                <a:cs typeface="Peace Sans"/>
                <a:sym typeface="Peace Sans"/>
              </a:rPr>
              <a:t>KLIENT</a:t>
            </a:r>
          </a:p>
        </p:txBody>
      </p:sp>
      <p:sp>
        <p:nvSpPr>
          <p:cNvPr id="9" name="TextBox 9"/>
          <p:cNvSpPr txBox="1"/>
          <p:nvPr/>
        </p:nvSpPr>
        <p:spPr>
          <a:xfrm>
            <a:off x="1209778" y="5931116"/>
            <a:ext cx="8869837" cy="493103"/>
          </a:xfrm>
          <a:prstGeom prst="rect">
            <a:avLst/>
          </a:prstGeom>
        </p:spPr>
        <p:txBody>
          <a:bodyPr lIns="0" tIns="0" rIns="0" bIns="0" rtlCol="0" anchor="t">
            <a:spAutoFit/>
          </a:bodyPr>
          <a:lstStyle/>
          <a:p>
            <a:pPr marL="0" marR="0" lvl="0" indent="0" algn="l" defTabSz="914400" rtl="0" eaLnBrk="1" fontAlgn="auto" latinLnBrk="0" hangingPunct="1">
              <a:lnSpc>
                <a:spcPts val="3461"/>
              </a:lnSpc>
              <a:spcBef>
                <a:spcPct val="0"/>
              </a:spcBef>
              <a:spcAft>
                <a:spcPts val="0"/>
              </a:spcAft>
              <a:buClrTx/>
              <a:buSzTx/>
              <a:buFontTx/>
              <a:buNone/>
              <a:tabLst/>
              <a:defRPr/>
            </a:pPr>
            <a:r>
              <a:rPr kumimoji="0" lang="en-US" sz="4495" b="0" i="0" u="none" strike="noStrike" kern="1200" cap="none" spc="4" normalizeH="0" baseline="0" noProof="0">
                <a:ln>
                  <a:noFill/>
                </a:ln>
                <a:solidFill>
                  <a:srgbClr val="F5A7B8"/>
                </a:solidFill>
                <a:effectLst/>
                <a:uLnTx/>
                <a:uFillTx/>
                <a:latin typeface="Didact Gothic"/>
                <a:ea typeface="Didact Gothic"/>
                <a:cs typeface="Didact Gothic"/>
                <a:sym typeface="Didact Gothic"/>
              </a:rPr>
              <a:t>Podsumowanie wyników badania</a:t>
            </a:r>
          </a:p>
        </p:txBody>
      </p:sp>
      <p:sp>
        <p:nvSpPr>
          <p:cNvPr id="10" name="TextBox 10"/>
          <p:cNvSpPr txBox="1"/>
          <p:nvPr/>
        </p:nvSpPr>
        <p:spPr>
          <a:xfrm>
            <a:off x="1209778" y="9002380"/>
            <a:ext cx="7773976" cy="269875"/>
          </a:xfrm>
          <a:prstGeom prst="rect">
            <a:avLst/>
          </a:prstGeom>
        </p:spPr>
        <p:txBody>
          <a:bodyPr lIns="0" tIns="0" rIns="0" bIns="0" rtlCol="0" anchor="t">
            <a:spAutoFit/>
          </a:bodyPr>
          <a:lstStyle/>
          <a:p>
            <a:pPr marL="0" marR="0" lvl="0" indent="0" algn="l" defTabSz="914400" rtl="0" eaLnBrk="1" fontAlgn="auto" latinLnBrk="0" hangingPunct="1">
              <a:lnSpc>
                <a:spcPts val="1925"/>
              </a:lnSpc>
              <a:spcBef>
                <a:spcPct val="0"/>
              </a:spcBef>
              <a:spcAft>
                <a:spcPts val="0"/>
              </a:spcAft>
              <a:buClrTx/>
              <a:buSzTx/>
              <a:buFontTx/>
              <a:buNone/>
              <a:tabLst/>
              <a:defRPr/>
            </a:pPr>
            <a:r>
              <a:rPr kumimoji="0" lang="en-US" sz="2500" b="0" i="0" u="none" strike="noStrike" kern="1200" cap="none" spc="-205" normalizeH="0" baseline="0" noProof="0">
                <a:ln>
                  <a:noFill/>
                </a:ln>
                <a:solidFill>
                  <a:srgbClr val="4B84BB"/>
                </a:solidFill>
                <a:effectLst/>
                <a:uLnTx/>
                <a:uFillTx/>
                <a:latin typeface="Didact Gothic"/>
                <a:ea typeface="Didact Gothic"/>
                <a:cs typeface="Didact Gothic"/>
                <a:sym typeface="Didact Gothic"/>
              </a:rPr>
              <a:t>Karolina Marcinkowska</a:t>
            </a:r>
          </a:p>
        </p:txBody>
      </p:sp>
      <p:grpSp>
        <p:nvGrpSpPr>
          <p:cNvPr id="11" name="Group 11"/>
          <p:cNvGrpSpPr/>
          <p:nvPr/>
        </p:nvGrpSpPr>
        <p:grpSpPr>
          <a:xfrm>
            <a:off x="1028700" y="658342"/>
            <a:ext cx="3428600" cy="740716"/>
            <a:chOff x="0" y="0"/>
            <a:chExt cx="4571466" cy="987621"/>
          </a:xfrm>
        </p:grpSpPr>
        <p:sp>
          <p:nvSpPr>
            <p:cNvPr id="12" name="Freeform 12"/>
            <p:cNvSpPr/>
            <p:nvPr/>
          </p:nvSpPr>
          <p:spPr>
            <a:xfrm>
              <a:off x="11325" y="0"/>
              <a:ext cx="987621" cy="987621"/>
            </a:xfrm>
            <a:custGeom>
              <a:avLst/>
              <a:gdLst/>
              <a:ahLst/>
              <a:cxnLst/>
              <a:rect l="l" t="t" r="r" b="b"/>
              <a:pathLst>
                <a:path w="987621" h="987621">
                  <a:moveTo>
                    <a:pt x="0" y="0"/>
                  </a:moveTo>
                  <a:lnTo>
                    <a:pt x="987621" y="0"/>
                  </a:lnTo>
                  <a:lnTo>
                    <a:pt x="987621" y="987621"/>
                  </a:lnTo>
                  <a:lnTo>
                    <a:pt x="0" y="98762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p:cNvSpPr txBox="1"/>
            <p:nvPr/>
          </p:nvSpPr>
          <p:spPr>
            <a:xfrm>
              <a:off x="304972" y="715917"/>
              <a:ext cx="3961522" cy="271704"/>
            </a:xfrm>
            <a:prstGeom prst="rect">
              <a:avLst/>
            </a:prstGeom>
          </p:spPr>
          <p:txBody>
            <a:bodyPr lIns="0" tIns="0" rIns="0" bIns="0" rtlCol="0" anchor="t">
              <a:spAutoFit/>
            </a:bodyPr>
            <a:lstStyle/>
            <a:p>
              <a:pPr marL="0" marR="0" lvl="0" indent="0" algn="r" defTabSz="914400" rtl="0" eaLnBrk="1" fontAlgn="auto" latinLnBrk="0" hangingPunct="1">
                <a:lnSpc>
                  <a:spcPts val="1675"/>
                </a:lnSpc>
                <a:spcBef>
                  <a:spcPct val="0"/>
                </a:spcBef>
                <a:spcAft>
                  <a:spcPts val="0"/>
                </a:spcAft>
                <a:buClrTx/>
                <a:buSzTx/>
                <a:buFontTx/>
                <a:buNone/>
                <a:tabLst/>
                <a:defRPr/>
              </a:pPr>
              <a:r>
                <a:rPr kumimoji="0" lang="en-US" sz="1196" b="1" i="0" u="none" strike="noStrike" kern="1200" cap="none" spc="162" normalizeH="0" baseline="0" noProof="0">
                  <a:ln>
                    <a:noFill/>
                  </a:ln>
                  <a:solidFill>
                    <a:srgbClr val="F5A7B8"/>
                  </a:solidFill>
                  <a:effectLst/>
                  <a:uLnTx/>
                  <a:uFillTx/>
                  <a:latin typeface="Quicksand Medium"/>
                  <a:ea typeface="Quicksand Medium"/>
                  <a:cs typeface="Quicksand Medium"/>
                  <a:sym typeface="Quicksand Medium"/>
                </a:rPr>
                <a:t>dla początkujących</a:t>
              </a:r>
            </a:p>
          </p:txBody>
        </p:sp>
        <p:sp>
          <p:nvSpPr>
            <p:cNvPr id="14" name="TextBox 14"/>
            <p:cNvSpPr txBox="1"/>
            <p:nvPr/>
          </p:nvSpPr>
          <p:spPr>
            <a:xfrm>
              <a:off x="0" y="20296"/>
              <a:ext cx="4571466" cy="827651"/>
            </a:xfrm>
            <a:prstGeom prst="rect">
              <a:avLst/>
            </a:prstGeom>
          </p:spPr>
          <p:txBody>
            <a:bodyPr lIns="0" tIns="0" rIns="0" bIns="0" rtlCol="0" anchor="t">
              <a:spAutoFit/>
            </a:bodyPr>
            <a:lstStyle/>
            <a:p>
              <a:pPr marL="0" marR="0" lvl="0" indent="0" algn="ctr" defTabSz="914400" rtl="0" eaLnBrk="1" fontAlgn="auto" latinLnBrk="0" hangingPunct="1">
                <a:lnSpc>
                  <a:spcPts val="5200"/>
                </a:lnSpc>
                <a:spcBef>
                  <a:spcPts val="0"/>
                </a:spcBef>
                <a:spcAft>
                  <a:spcPts val="0"/>
                </a:spcAft>
                <a:buClrTx/>
                <a:buSzTx/>
                <a:buFontTx/>
                <a:buNone/>
                <a:tabLst/>
                <a:defRPr/>
              </a:pPr>
              <a:r>
                <a:rPr kumimoji="0" lang="en-US" sz="3714" b="0" i="0" u="none" strike="noStrike" kern="1200" cap="none" spc="0" normalizeH="0" baseline="0" noProof="0">
                  <a:ln>
                    <a:noFill/>
                  </a:ln>
                  <a:solidFill>
                    <a:srgbClr val="F57B6B"/>
                  </a:solidFill>
                  <a:effectLst/>
                  <a:uLnTx/>
                  <a:uFillTx/>
                  <a:latin typeface="Peace Sans"/>
                  <a:ea typeface="Peace Sans"/>
                  <a:cs typeface="Peace Sans"/>
                  <a:sym typeface="Peace Sans"/>
                </a:rPr>
                <a:t>e.commerce</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7B6B"/>
        </a:solidFill>
        <a:effectLst/>
      </p:bgPr>
    </p:bg>
    <p:spTree>
      <p:nvGrpSpPr>
        <p:cNvPr id="1" name=""/>
        <p:cNvGrpSpPr/>
        <p:nvPr/>
      </p:nvGrpSpPr>
      <p:grpSpPr>
        <a:xfrm>
          <a:off x="0" y="0"/>
          <a:ext cx="0" cy="0"/>
          <a:chOff x="0" y="0"/>
          <a:chExt cx="0" cy="0"/>
        </a:xfrm>
      </p:grpSpPr>
      <p:sp>
        <p:nvSpPr>
          <p:cNvPr id="2" name="TextBox 2"/>
          <p:cNvSpPr txBox="1"/>
          <p:nvPr/>
        </p:nvSpPr>
        <p:spPr>
          <a:xfrm>
            <a:off x="1504950" y="2205688"/>
            <a:ext cx="7937849" cy="1285896"/>
          </a:xfrm>
          <a:prstGeom prst="rect">
            <a:avLst/>
          </a:prstGeom>
        </p:spPr>
        <p:txBody>
          <a:bodyPr lIns="0" tIns="0" rIns="0" bIns="0" rtlCol="0" anchor="t">
            <a:spAutoFit/>
          </a:bodyPr>
          <a:lstStyle/>
          <a:p>
            <a:pPr marL="0" marR="0" lvl="0" indent="0" algn="l" defTabSz="914400" rtl="0" eaLnBrk="1" fontAlgn="auto" latinLnBrk="0" hangingPunct="1">
              <a:lnSpc>
                <a:spcPts val="9599"/>
              </a:lnSpc>
              <a:spcBef>
                <a:spcPts val="0"/>
              </a:spcBef>
              <a:spcAft>
                <a:spcPts val="0"/>
              </a:spcAft>
              <a:buClrTx/>
              <a:buSzTx/>
              <a:buFontTx/>
              <a:buNone/>
              <a:tabLst/>
              <a:defRPr/>
            </a:pPr>
            <a:r>
              <a:rPr kumimoji="0" lang="en-US" sz="9999" b="0" i="0" u="none" strike="noStrike" kern="1200" cap="none" spc="0" normalizeH="0" baseline="0" noProof="0">
                <a:ln>
                  <a:noFill/>
                </a:ln>
                <a:solidFill>
                  <a:srgbClr val="FFF8F5"/>
                </a:solidFill>
                <a:effectLst/>
                <a:uLnTx/>
                <a:uFillTx/>
                <a:latin typeface="Peace Sans"/>
                <a:ea typeface="Peace Sans"/>
                <a:cs typeface="Peace Sans"/>
                <a:sym typeface="Peace Sans"/>
              </a:rPr>
              <a:t>Styl życia</a:t>
            </a:r>
          </a:p>
        </p:txBody>
      </p:sp>
      <p:sp>
        <p:nvSpPr>
          <p:cNvPr id="3" name="TextBox 3"/>
          <p:cNvSpPr txBox="1"/>
          <p:nvPr/>
        </p:nvSpPr>
        <p:spPr>
          <a:xfrm>
            <a:off x="1504950" y="3812617"/>
            <a:ext cx="7219595" cy="1278387"/>
          </a:xfrm>
          <a:prstGeom prst="rect">
            <a:avLst/>
          </a:prstGeom>
        </p:spPr>
        <p:txBody>
          <a:bodyPr lIns="0" tIns="0" rIns="0" bIns="0" rtlCol="0" anchor="t">
            <a:spAutoFit/>
          </a:bodyPr>
          <a:lstStyle/>
          <a:p>
            <a:pPr marL="0" marR="0" lvl="0" indent="0" algn="l" defTabSz="914400" rtl="0" eaLnBrk="1" fontAlgn="auto" latinLnBrk="0" hangingPunct="1">
              <a:lnSpc>
                <a:spcPts val="3360"/>
              </a:lnSpc>
              <a:spcBef>
                <a:spcPts val="0"/>
              </a:spcBef>
              <a:spcAft>
                <a:spcPts val="0"/>
              </a:spcAft>
              <a:buClrTx/>
              <a:buSzTx/>
              <a:buFontTx/>
              <a:buNone/>
              <a:tabLst/>
              <a:defRPr/>
            </a:pPr>
            <a:r>
              <a:rPr kumimoji="0" lang="en-US" sz="3500" b="0" i="0" u="none" strike="noStrike" kern="1200" cap="none" spc="0" normalizeH="0" baseline="0" noProof="0">
                <a:ln>
                  <a:noFill/>
                </a:ln>
                <a:solidFill>
                  <a:srgbClr val="FFFFFF"/>
                </a:solidFill>
                <a:effectLst/>
                <a:uLnTx/>
                <a:uFillTx/>
                <a:latin typeface="Didact Gothic"/>
                <a:ea typeface="Didact Gothic"/>
                <a:cs typeface="Didact Gothic"/>
                <a:sym typeface="Didact Gothic"/>
              </a:rPr>
              <a:t>Podsumuj 1-2 słowami, jaki ten styl życia jest - szybki / aktywny / spokojny / domowy / jaki inny?</a:t>
            </a:r>
          </a:p>
        </p:txBody>
      </p:sp>
      <p:sp>
        <p:nvSpPr>
          <p:cNvPr id="4" name="TextBox 4"/>
          <p:cNvSpPr txBox="1"/>
          <p:nvPr/>
        </p:nvSpPr>
        <p:spPr>
          <a:xfrm>
            <a:off x="1504950" y="5503212"/>
            <a:ext cx="7219595" cy="1544143"/>
          </a:xfrm>
          <a:prstGeom prst="rect">
            <a:avLst/>
          </a:prstGeom>
        </p:spPr>
        <p:txBody>
          <a:bodyPr lIns="0" tIns="0" rIns="0" bIns="0" rtlCol="0" anchor="t">
            <a:spAutoFit/>
          </a:bodyPr>
          <a:lstStyle/>
          <a:p>
            <a:pPr marL="0" marR="0" lvl="0" indent="0" algn="l" defTabSz="914400" rtl="0" eaLnBrk="1" fontAlgn="auto" latinLnBrk="0" hangingPunct="1">
              <a:lnSpc>
                <a:spcPts val="3080"/>
              </a:lnSpc>
              <a:spcBef>
                <a:spcPts val="0"/>
              </a:spcBef>
              <a:spcAft>
                <a:spcPts val="0"/>
              </a:spcAft>
              <a:buClrTx/>
              <a:buSzTx/>
              <a:buFontTx/>
              <a:buNone/>
              <a:tabLst/>
              <a:defRPr/>
            </a:pPr>
            <a:r>
              <a:rPr kumimoji="0" lang="en-US" sz="2200" b="0" i="0" u="none" strike="noStrike" kern="1200" cap="none" spc="0" normalizeH="0" baseline="0" noProof="0">
                <a:ln>
                  <a:noFill/>
                </a:ln>
                <a:solidFill>
                  <a:srgbClr val="FFF8F5"/>
                </a:solidFill>
                <a:effectLst/>
                <a:uLnTx/>
                <a:uFillTx/>
                <a:latin typeface="Didact Gothic"/>
                <a:ea typeface="Didact Gothic"/>
                <a:cs typeface="Didact Gothic"/>
                <a:sym typeface="Didact Gothic"/>
              </a:rPr>
              <a:t>Opisz w tym miejscu, jak wygląda codzienność Twoich klientów, jak żyją na co dzień, co robią i gdzie bywają. Jeśli zauważasz różne style życia, opisz każdy z nich. Te różnice należy wziąć pod uwagę przy planowaniu strategii.</a:t>
            </a:r>
          </a:p>
        </p:txBody>
      </p:sp>
      <p:grpSp>
        <p:nvGrpSpPr>
          <p:cNvPr id="5" name="Group 5"/>
          <p:cNvGrpSpPr/>
          <p:nvPr/>
        </p:nvGrpSpPr>
        <p:grpSpPr>
          <a:xfrm>
            <a:off x="7764550" y="9348023"/>
            <a:ext cx="2759916" cy="596253"/>
            <a:chOff x="0" y="0"/>
            <a:chExt cx="3679888" cy="795004"/>
          </a:xfrm>
        </p:grpSpPr>
        <p:sp>
          <p:nvSpPr>
            <p:cNvPr id="6" name="Freeform 6"/>
            <p:cNvSpPr/>
            <p:nvPr/>
          </p:nvSpPr>
          <p:spPr>
            <a:xfrm>
              <a:off x="9117" y="0"/>
              <a:ext cx="795004" cy="795004"/>
            </a:xfrm>
            <a:custGeom>
              <a:avLst/>
              <a:gdLst/>
              <a:ahLst/>
              <a:cxnLst/>
              <a:rect l="l" t="t" r="r" b="b"/>
              <a:pathLst>
                <a:path w="795004" h="795004">
                  <a:moveTo>
                    <a:pt x="0" y="0"/>
                  </a:moveTo>
                  <a:lnTo>
                    <a:pt x="795004" y="0"/>
                  </a:lnTo>
                  <a:lnTo>
                    <a:pt x="795004" y="795004"/>
                  </a:lnTo>
                  <a:lnTo>
                    <a:pt x="0" y="79500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a:off x="245493" y="580243"/>
              <a:ext cx="3188902" cy="214761"/>
            </a:xfrm>
            <a:prstGeom prst="rect">
              <a:avLst/>
            </a:prstGeom>
          </p:spPr>
          <p:txBody>
            <a:bodyPr lIns="0" tIns="0" rIns="0" bIns="0" rtlCol="0" anchor="t">
              <a:spAutoFit/>
            </a:bodyPr>
            <a:lstStyle/>
            <a:p>
              <a:pPr marL="0" marR="0" lvl="0" indent="0" algn="r" defTabSz="914400" rtl="0" eaLnBrk="1" fontAlgn="auto" latinLnBrk="0" hangingPunct="1">
                <a:lnSpc>
                  <a:spcPts val="1348"/>
                </a:lnSpc>
                <a:spcBef>
                  <a:spcPct val="0"/>
                </a:spcBef>
                <a:spcAft>
                  <a:spcPts val="0"/>
                </a:spcAft>
                <a:buClrTx/>
                <a:buSzTx/>
                <a:buFontTx/>
                <a:buNone/>
                <a:tabLst/>
                <a:defRPr/>
              </a:pPr>
              <a:r>
                <a:rPr kumimoji="0" lang="en-US" sz="963" b="1" i="0" u="none" strike="noStrike" kern="1200" cap="none" spc="130" normalizeH="0" baseline="0" noProof="0">
                  <a:ln>
                    <a:noFill/>
                  </a:ln>
                  <a:solidFill>
                    <a:srgbClr val="B5DCD0"/>
                  </a:solidFill>
                  <a:effectLst/>
                  <a:uLnTx/>
                  <a:uFillTx/>
                  <a:latin typeface="Quicksand Medium"/>
                  <a:ea typeface="Quicksand Medium"/>
                  <a:cs typeface="Quicksand Medium"/>
                  <a:sym typeface="Quicksand Medium"/>
                </a:rPr>
                <a:t>dla początkujących</a:t>
              </a:r>
            </a:p>
          </p:txBody>
        </p:sp>
        <p:sp>
          <p:nvSpPr>
            <p:cNvPr id="8" name="TextBox 8"/>
            <p:cNvSpPr txBox="1"/>
            <p:nvPr/>
          </p:nvSpPr>
          <p:spPr>
            <a:xfrm>
              <a:off x="0" y="30052"/>
              <a:ext cx="3679888" cy="652520"/>
            </a:xfrm>
            <a:prstGeom prst="rect">
              <a:avLst/>
            </a:prstGeom>
          </p:spPr>
          <p:txBody>
            <a:bodyPr lIns="0" tIns="0" rIns="0" bIns="0" rtlCol="0" anchor="t">
              <a:spAutoFit/>
            </a:bodyPr>
            <a:lstStyle/>
            <a:p>
              <a:pPr marL="0" marR="0" lvl="0" indent="0" algn="ctr" defTabSz="914400" rtl="0" eaLnBrk="1" fontAlgn="auto" latinLnBrk="0" hangingPunct="1">
                <a:lnSpc>
                  <a:spcPts val="4186"/>
                </a:lnSpc>
                <a:spcBef>
                  <a:spcPts val="0"/>
                </a:spcBef>
                <a:spcAft>
                  <a:spcPts val="0"/>
                </a:spcAft>
                <a:buClrTx/>
                <a:buSzTx/>
                <a:buFontTx/>
                <a:buNone/>
                <a:tabLst/>
                <a:defRPr/>
              </a:pPr>
              <a:r>
                <a:rPr kumimoji="0" lang="en-US" sz="2990" b="0" i="0" u="none" strike="noStrike" kern="1200" cap="none" spc="0" normalizeH="0" baseline="0" noProof="0">
                  <a:ln>
                    <a:noFill/>
                  </a:ln>
                  <a:solidFill>
                    <a:srgbClr val="FFF8F5"/>
                  </a:solidFill>
                  <a:effectLst/>
                  <a:uLnTx/>
                  <a:uFillTx/>
                  <a:latin typeface="Peace Sans"/>
                  <a:ea typeface="Peace Sans"/>
                  <a:cs typeface="Peace Sans"/>
                  <a:sym typeface="Peace Sans"/>
                </a:rPr>
                <a:t>e.commerce</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8F5"/>
        </a:solidFill>
        <a:effectLst/>
      </p:bgPr>
    </p:bg>
    <p:spTree>
      <p:nvGrpSpPr>
        <p:cNvPr id="1" name=""/>
        <p:cNvGrpSpPr/>
        <p:nvPr/>
      </p:nvGrpSpPr>
      <p:grpSpPr>
        <a:xfrm>
          <a:off x="0" y="0"/>
          <a:ext cx="0" cy="0"/>
          <a:chOff x="0" y="0"/>
          <a:chExt cx="0" cy="0"/>
        </a:xfrm>
      </p:grpSpPr>
      <p:sp>
        <p:nvSpPr>
          <p:cNvPr id="2" name="TextBox 2"/>
          <p:cNvSpPr txBox="1"/>
          <p:nvPr/>
        </p:nvSpPr>
        <p:spPr>
          <a:xfrm>
            <a:off x="1637985" y="1238250"/>
            <a:ext cx="12911505" cy="1232494"/>
          </a:xfrm>
          <a:prstGeom prst="rect">
            <a:avLst/>
          </a:prstGeom>
        </p:spPr>
        <p:txBody>
          <a:bodyPr lIns="0" tIns="0" rIns="0" bIns="0" rtlCol="0" anchor="t">
            <a:spAutoFit/>
          </a:bodyPr>
          <a:lstStyle/>
          <a:p>
            <a:pPr marL="0" marR="0" lvl="0" indent="0" algn="l" defTabSz="914400" rtl="0" eaLnBrk="1" fontAlgn="auto" latinLnBrk="0" hangingPunct="1">
              <a:lnSpc>
                <a:spcPts val="9120"/>
              </a:lnSpc>
              <a:spcBef>
                <a:spcPts val="0"/>
              </a:spcBef>
              <a:spcAft>
                <a:spcPts val="0"/>
              </a:spcAft>
              <a:buClrTx/>
              <a:buSzTx/>
              <a:buFontTx/>
              <a:buNone/>
              <a:tabLst/>
              <a:defRPr/>
            </a:pPr>
            <a:r>
              <a:rPr kumimoji="0" lang="en-US" sz="9500" b="0" i="0" u="none" strike="noStrike" kern="1200" cap="none" spc="0" normalizeH="0" baseline="0" noProof="0">
                <a:ln>
                  <a:noFill/>
                </a:ln>
                <a:solidFill>
                  <a:srgbClr val="F57B6B"/>
                </a:solidFill>
                <a:effectLst/>
                <a:uLnTx/>
                <a:uFillTx/>
                <a:latin typeface="Peace Sans"/>
                <a:ea typeface="Peace Sans"/>
                <a:cs typeface="Peace Sans"/>
                <a:sym typeface="Peace Sans"/>
              </a:rPr>
              <a:t>Styl życia</a:t>
            </a:r>
          </a:p>
        </p:txBody>
      </p:sp>
      <p:sp>
        <p:nvSpPr>
          <p:cNvPr id="3" name="TextBox 3"/>
          <p:cNvSpPr txBox="1"/>
          <p:nvPr/>
        </p:nvSpPr>
        <p:spPr>
          <a:xfrm>
            <a:off x="9144000" y="923925"/>
            <a:ext cx="7506015" cy="1704975"/>
          </a:xfrm>
          <a:prstGeom prst="rect">
            <a:avLst/>
          </a:prstGeom>
        </p:spPr>
        <p:txBody>
          <a:bodyPr lIns="0" tIns="0" rIns="0" bIns="0" rtlCol="0" anchor="t">
            <a:spAutoFit/>
          </a:bodyPr>
          <a:lstStyle/>
          <a:p>
            <a:pPr marL="0" marR="0" lvl="0" indent="0" algn="just" defTabSz="914400" rtl="0" eaLnBrk="1" fontAlgn="auto" latinLnBrk="0" hangingPunct="1">
              <a:lnSpc>
                <a:spcPts val="4500"/>
              </a:lnSpc>
              <a:spcBef>
                <a:spcPts val="0"/>
              </a:spcBef>
              <a:spcAft>
                <a:spcPts val="0"/>
              </a:spcAft>
              <a:buClrTx/>
              <a:buSzTx/>
              <a:buFontTx/>
              <a:buNone/>
              <a:tabLst/>
              <a:defRPr/>
            </a:pPr>
            <a:r>
              <a:rPr kumimoji="0" lang="en-US" sz="3000" b="0" i="0" u="none" strike="noStrike" kern="1200" cap="none" spc="-246" normalizeH="0" baseline="0" noProof="0">
                <a:ln>
                  <a:noFill/>
                </a:ln>
                <a:solidFill>
                  <a:srgbClr val="FFFFFF"/>
                </a:solidFill>
                <a:effectLst/>
                <a:uLnTx/>
                <a:uFillTx/>
                <a:latin typeface="Public Sans"/>
                <a:ea typeface="Public Sans"/>
                <a:cs typeface="Public Sans"/>
                <a:sym typeface="Public Sans"/>
              </a:rPr>
              <a:t>NAPIĘCIE 1 : ......................................................................................................</a:t>
            </a:r>
          </a:p>
          <a:p>
            <a:pPr marL="0" marR="0" lvl="0" indent="0" algn="just" defTabSz="914400" rtl="0" eaLnBrk="1" fontAlgn="auto" latinLnBrk="0" hangingPunct="1">
              <a:lnSpc>
                <a:spcPts val="4500"/>
              </a:lnSpc>
              <a:spcBef>
                <a:spcPts val="0"/>
              </a:spcBef>
              <a:spcAft>
                <a:spcPts val="0"/>
              </a:spcAft>
              <a:buClrTx/>
              <a:buSzTx/>
              <a:buFontTx/>
              <a:buNone/>
              <a:tabLst/>
              <a:defRPr/>
            </a:pPr>
            <a:r>
              <a:rPr kumimoji="0" lang="en-US" sz="3000" b="0" i="0" u="none" strike="noStrike" kern="1200" cap="none" spc="-246" normalizeH="0" baseline="0" noProof="0">
                <a:ln>
                  <a:noFill/>
                </a:ln>
                <a:solidFill>
                  <a:srgbClr val="FFFFFF"/>
                </a:solidFill>
                <a:effectLst/>
                <a:uLnTx/>
                <a:uFillTx/>
                <a:latin typeface="Public Sans"/>
                <a:ea typeface="Public Sans"/>
                <a:cs typeface="Public Sans"/>
                <a:sym typeface="Public Sans"/>
              </a:rPr>
              <a:t>NAPIĘCIE 2 : ......................................................................................................</a:t>
            </a:r>
          </a:p>
          <a:p>
            <a:pPr marL="0" marR="0" lvl="0" indent="0" algn="just" defTabSz="914400" rtl="0" eaLnBrk="1" fontAlgn="auto" latinLnBrk="0" hangingPunct="1">
              <a:lnSpc>
                <a:spcPts val="4500"/>
              </a:lnSpc>
              <a:spcBef>
                <a:spcPts val="0"/>
              </a:spcBef>
              <a:spcAft>
                <a:spcPts val="0"/>
              </a:spcAft>
              <a:buClrTx/>
              <a:buSzTx/>
              <a:buFontTx/>
              <a:buNone/>
              <a:tabLst/>
              <a:defRPr/>
            </a:pPr>
            <a:r>
              <a:rPr kumimoji="0" lang="en-US" sz="3000" b="0" i="0" u="none" strike="noStrike" kern="1200" cap="none" spc="-246" normalizeH="0" baseline="0" noProof="0">
                <a:ln>
                  <a:noFill/>
                </a:ln>
                <a:solidFill>
                  <a:srgbClr val="FFFFFF"/>
                </a:solidFill>
                <a:effectLst/>
                <a:uLnTx/>
                <a:uFillTx/>
                <a:latin typeface="Public Sans"/>
                <a:ea typeface="Public Sans"/>
                <a:cs typeface="Public Sans"/>
                <a:sym typeface="Public Sans"/>
              </a:rPr>
              <a:t>NAPIĘCIE 3 : .....................................................................................................</a:t>
            </a:r>
          </a:p>
        </p:txBody>
      </p:sp>
      <p:grpSp>
        <p:nvGrpSpPr>
          <p:cNvPr id="4" name="Group 4"/>
          <p:cNvGrpSpPr/>
          <p:nvPr/>
        </p:nvGrpSpPr>
        <p:grpSpPr>
          <a:xfrm>
            <a:off x="1637985" y="4003683"/>
            <a:ext cx="4750393" cy="5096690"/>
            <a:chOff x="0" y="0"/>
            <a:chExt cx="1232151" cy="1321973"/>
          </a:xfrm>
        </p:grpSpPr>
        <p:sp>
          <p:nvSpPr>
            <p:cNvPr id="5" name="Freeform 5"/>
            <p:cNvSpPr/>
            <p:nvPr/>
          </p:nvSpPr>
          <p:spPr>
            <a:xfrm>
              <a:off x="0" y="0"/>
              <a:ext cx="1232151" cy="1321973"/>
            </a:xfrm>
            <a:custGeom>
              <a:avLst/>
              <a:gdLst/>
              <a:ahLst/>
              <a:cxnLst/>
              <a:rect l="l" t="t" r="r" b="b"/>
              <a:pathLst>
                <a:path w="1232151" h="1321973">
                  <a:moveTo>
                    <a:pt x="29335" y="0"/>
                  </a:moveTo>
                  <a:lnTo>
                    <a:pt x="1202815" y="0"/>
                  </a:lnTo>
                  <a:cubicBezTo>
                    <a:pt x="1210596" y="0"/>
                    <a:pt x="1218057" y="3091"/>
                    <a:pt x="1223559" y="8592"/>
                  </a:cubicBezTo>
                  <a:cubicBezTo>
                    <a:pt x="1229060" y="14094"/>
                    <a:pt x="1232151" y="21555"/>
                    <a:pt x="1232151" y="29335"/>
                  </a:cubicBezTo>
                  <a:lnTo>
                    <a:pt x="1232151" y="1292638"/>
                  </a:lnTo>
                  <a:cubicBezTo>
                    <a:pt x="1232151" y="1300418"/>
                    <a:pt x="1229060" y="1307879"/>
                    <a:pt x="1223559" y="1313381"/>
                  </a:cubicBezTo>
                  <a:cubicBezTo>
                    <a:pt x="1218057" y="1318882"/>
                    <a:pt x="1210596" y="1321973"/>
                    <a:pt x="1202815" y="1321973"/>
                  </a:cubicBezTo>
                  <a:lnTo>
                    <a:pt x="29335" y="1321973"/>
                  </a:lnTo>
                  <a:cubicBezTo>
                    <a:pt x="21555" y="1321973"/>
                    <a:pt x="14094" y="1318882"/>
                    <a:pt x="8592" y="1313381"/>
                  </a:cubicBezTo>
                  <a:cubicBezTo>
                    <a:pt x="3091" y="1307879"/>
                    <a:pt x="0" y="1300418"/>
                    <a:pt x="0" y="1292638"/>
                  </a:cubicBezTo>
                  <a:lnTo>
                    <a:pt x="0" y="29335"/>
                  </a:lnTo>
                  <a:cubicBezTo>
                    <a:pt x="0" y="21555"/>
                    <a:pt x="3091" y="14094"/>
                    <a:pt x="8592" y="8592"/>
                  </a:cubicBezTo>
                  <a:cubicBezTo>
                    <a:pt x="14094" y="3091"/>
                    <a:pt x="21555" y="0"/>
                    <a:pt x="29335" y="0"/>
                  </a:cubicBezTo>
                  <a:close/>
                </a:path>
              </a:pathLst>
            </a:custGeom>
            <a:ln w="57150" cap="sq">
              <a:solidFill>
                <a:srgbClr val="4B84BB"/>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TextBox 6"/>
            <p:cNvSpPr txBox="1"/>
            <p:nvPr/>
          </p:nvSpPr>
          <p:spPr>
            <a:xfrm>
              <a:off x="0" y="104775"/>
              <a:ext cx="1232151" cy="1217198"/>
            </a:xfrm>
            <a:prstGeom prst="rect">
              <a:avLst/>
            </a:prstGeom>
          </p:spPr>
          <p:txBody>
            <a:bodyPr lIns="50800" tIns="50800" rIns="50800" bIns="50800" rtlCol="0" anchor="ctr"/>
            <a:lstStyle/>
            <a:p>
              <a:pPr marL="0" marR="0" lvl="0" indent="0" algn="ctr" defTabSz="914400" rtl="0" eaLnBrk="1" fontAlgn="auto" latinLnBrk="0" hangingPunct="1">
                <a:lnSpc>
                  <a:spcPts val="192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7"/>
          <p:cNvSpPr txBox="1"/>
          <p:nvPr/>
        </p:nvSpPr>
        <p:spPr>
          <a:xfrm>
            <a:off x="1988335" y="4361700"/>
            <a:ext cx="4139145" cy="1110549"/>
          </a:xfrm>
          <a:prstGeom prst="rect">
            <a:avLst/>
          </a:prstGeom>
        </p:spPr>
        <p:txBody>
          <a:bodyPr lIns="0" tIns="0" rIns="0" bIns="0" rtlCol="0" anchor="t">
            <a:spAutoFit/>
          </a:bodyPr>
          <a:lstStyle/>
          <a:p>
            <a:pPr marL="0" marR="0" lvl="0" indent="0" algn="ctr" defTabSz="914400" rtl="0" eaLnBrk="1" fontAlgn="auto" latinLnBrk="0" hangingPunct="1">
              <a:lnSpc>
                <a:spcPts val="2879"/>
              </a:lnSpc>
              <a:spcBef>
                <a:spcPts val="0"/>
              </a:spcBef>
              <a:spcAft>
                <a:spcPts val="0"/>
              </a:spcAft>
              <a:buClrTx/>
              <a:buSzTx/>
              <a:buFontTx/>
              <a:buNone/>
              <a:tabLst/>
              <a:defRPr/>
            </a:pPr>
            <a:r>
              <a:rPr kumimoji="0" lang="en-US" sz="3000" b="0" i="0" u="none" strike="noStrike" kern="1200" cap="none" spc="0" normalizeH="0" baseline="0" noProof="0">
                <a:ln>
                  <a:noFill/>
                </a:ln>
                <a:solidFill>
                  <a:srgbClr val="4B84BB"/>
                </a:solidFill>
                <a:effectLst/>
                <a:uLnTx/>
                <a:uFillTx/>
                <a:latin typeface="Didact Gothic"/>
                <a:ea typeface="Didact Gothic"/>
                <a:cs typeface="Didact Gothic"/>
                <a:sym typeface="Didact Gothic"/>
              </a:rPr>
              <a:t>Jak Twój produkt / usługa wpisuje się w ten styl życia?</a:t>
            </a:r>
          </a:p>
        </p:txBody>
      </p:sp>
      <p:sp>
        <p:nvSpPr>
          <p:cNvPr id="8" name="TextBox 8"/>
          <p:cNvSpPr txBox="1"/>
          <p:nvPr/>
        </p:nvSpPr>
        <p:spPr>
          <a:xfrm>
            <a:off x="1988335" y="5609353"/>
            <a:ext cx="4139145" cy="871610"/>
          </a:xfrm>
          <a:prstGeom prst="rect">
            <a:avLst/>
          </a:prstGeom>
        </p:spPr>
        <p:txBody>
          <a:bodyPr lIns="0" tIns="0" rIns="0" bIns="0" rtlCol="0" anchor="t">
            <a:spAutoFit/>
          </a:bodyPr>
          <a:lstStyle/>
          <a:p>
            <a:pPr marL="0" marR="0" lvl="0" indent="0" algn="just" defTabSz="914400" rtl="0" eaLnBrk="1" fontAlgn="auto" latinLnBrk="0" hangingPunct="1">
              <a:lnSpc>
                <a:spcPts val="2351"/>
              </a:lnSpc>
              <a:spcBef>
                <a:spcPct val="0"/>
              </a:spcBef>
              <a:spcAft>
                <a:spcPts val="0"/>
              </a:spcAft>
              <a:buClrTx/>
              <a:buSzTx/>
              <a:buFontTx/>
              <a:buNone/>
              <a:tabLst/>
              <a:defRPr/>
            </a:pPr>
            <a:r>
              <a:rPr kumimoji="0" lang="en-US" sz="1679" b="0" i="0" u="none" strike="noStrike" kern="1200" cap="none" spc="0" normalizeH="0" baseline="0" noProof="0">
                <a:ln>
                  <a:noFill/>
                </a:ln>
                <a:solidFill>
                  <a:srgbClr val="F57B6B"/>
                </a:solidFill>
                <a:effectLst/>
                <a:uLnTx/>
                <a:uFillTx/>
                <a:latin typeface="Didact Gothic"/>
                <a:ea typeface="Didact Gothic"/>
                <a:cs typeface="Didact Gothic"/>
                <a:sym typeface="Didact Gothic"/>
              </a:rPr>
              <a:t>Zastanów się i opisz w tym miejscu, jak Twój produkt może wpisywać się w styl życia Twojego klienta.</a:t>
            </a:r>
          </a:p>
        </p:txBody>
      </p:sp>
      <p:grpSp>
        <p:nvGrpSpPr>
          <p:cNvPr id="9" name="Group 9"/>
          <p:cNvGrpSpPr/>
          <p:nvPr/>
        </p:nvGrpSpPr>
        <p:grpSpPr>
          <a:xfrm>
            <a:off x="6769312" y="4003683"/>
            <a:ext cx="4750393" cy="5096690"/>
            <a:chOff x="0" y="0"/>
            <a:chExt cx="1232151" cy="1321973"/>
          </a:xfrm>
        </p:grpSpPr>
        <p:sp>
          <p:nvSpPr>
            <p:cNvPr id="10" name="Freeform 10"/>
            <p:cNvSpPr/>
            <p:nvPr/>
          </p:nvSpPr>
          <p:spPr>
            <a:xfrm>
              <a:off x="0" y="0"/>
              <a:ext cx="1232151" cy="1321973"/>
            </a:xfrm>
            <a:custGeom>
              <a:avLst/>
              <a:gdLst/>
              <a:ahLst/>
              <a:cxnLst/>
              <a:rect l="l" t="t" r="r" b="b"/>
              <a:pathLst>
                <a:path w="1232151" h="1321973">
                  <a:moveTo>
                    <a:pt x="29335" y="0"/>
                  </a:moveTo>
                  <a:lnTo>
                    <a:pt x="1202815" y="0"/>
                  </a:lnTo>
                  <a:cubicBezTo>
                    <a:pt x="1210596" y="0"/>
                    <a:pt x="1218057" y="3091"/>
                    <a:pt x="1223559" y="8592"/>
                  </a:cubicBezTo>
                  <a:cubicBezTo>
                    <a:pt x="1229060" y="14094"/>
                    <a:pt x="1232151" y="21555"/>
                    <a:pt x="1232151" y="29335"/>
                  </a:cubicBezTo>
                  <a:lnTo>
                    <a:pt x="1232151" y="1292638"/>
                  </a:lnTo>
                  <a:cubicBezTo>
                    <a:pt x="1232151" y="1300418"/>
                    <a:pt x="1229060" y="1307879"/>
                    <a:pt x="1223559" y="1313381"/>
                  </a:cubicBezTo>
                  <a:cubicBezTo>
                    <a:pt x="1218057" y="1318882"/>
                    <a:pt x="1210596" y="1321973"/>
                    <a:pt x="1202815" y="1321973"/>
                  </a:cubicBezTo>
                  <a:lnTo>
                    <a:pt x="29335" y="1321973"/>
                  </a:lnTo>
                  <a:cubicBezTo>
                    <a:pt x="21555" y="1321973"/>
                    <a:pt x="14094" y="1318882"/>
                    <a:pt x="8592" y="1313381"/>
                  </a:cubicBezTo>
                  <a:cubicBezTo>
                    <a:pt x="3091" y="1307879"/>
                    <a:pt x="0" y="1300418"/>
                    <a:pt x="0" y="1292638"/>
                  </a:cubicBezTo>
                  <a:lnTo>
                    <a:pt x="0" y="29335"/>
                  </a:lnTo>
                  <a:cubicBezTo>
                    <a:pt x="0" y="21555"/>
                    <a:pt x="3091" y="14094"/>
                    <a:pt x="8592" y="8592"/>
                  </a:cubicBezTo>
                  <a:cubicBezTo>
                    <a:pt x="14094" y="3091"/>
                    <a:pt x="21555" y="0"/>
                    <a:pt x="29335" y="0"/>
                  </a:cubicBezTo>
                  <a:close/>
                </a:path>
              </a:pathLst>
            </a:custGeom>
            <a:ln w="57150" cap="sq">
              <a:solidFill>
                <a:srgbClr val="4B84BB"/>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p:cNvSpPr txBox="1"/>
            <p:nvPr/>
          </p:nvSpPr>
          <p:spPr>
            <a:xfrm>
              <a:off x="0" y="104775"/>
              <a:ext cx="1232151" cy="1217198"/>
            </a:xfrm>
            <a:prstGeom prst="rect">
              <a:avLst/>
            </a:prstGeom>
          </p:spPr>
          <p:txBody>
            <a:bodyPr lIns="50800" tIns="50800" rIns="50800" bIns="50800" rtlCol="0" anchor="ctr"/>
            <a:lstStyle/>
            <a:p>
              <a:pPr marL="0" marR="0" lvl="0" indent="0" algn="ctr" defTabSz="914400" rtl="0" eaLnBrk="1" fontAlgn="auto" latinLnBrk="0" hangingPunct="1">
                <a:lnSpc>
                  <a:spcPts val="192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2" name="Group 12"/>
          <p:cNvGrpSpPr/>
          <p:nvPr/>
        </p:nvGrpSpPr>
        <p:grpSpPr>
          <a:xfrm>
            <a:off x="11899623" y="4003683"/>
            <a:ext cx="4750393" cy="5096690"/>
            <a:chOff x="0" y="0"/>
            <a:chExt cx="1232151" cy="1321973"/>
          </a:xfrm>
        </p:grpSpPr>
        <p:sp>
          <p:nvSpPr>
            <p:cNvPr id="13" name="Freeform 13"/>
            <p:cNvSpPr/>
            <p:nvPr/>
          </p:nvSpPr>
          <p:spPr>
            <a:xfrm>
              <a:off x="0" y="0"/>
              <a:ext cx="1232151" cy="1321973"/>
            </a:xfrm>
            <a:custGeom>
              <a:avLst/>
              <a:gdLst/>
              <a:ahLst/>
              <a:cxnLst/>
              <a:rect l="l" t="t" r="r" b="b"/>
              <a:pathLst>
                <a:path w="1232151" h="1321973">
                  <a:moveTo>
                    <a:pt x="29335" y="0"/>
                  </a:moveTo>
                  <a:lnTo>
                    <a:pt x="1202815" y="0"/>
                  </a:lnTo>
                  <a:cubicBezTo>
                    <a:pt x="1210596" y="0"/>
                    <a:pt x="1218057" y="3091"/>
                    <a:pt x="1223559" y="8592"/>
                  </a:cubicBezTo>
                  <a:cubicBezTo>
                    <a:pt x="1229060" y="14094"/>
                    <a:pt x="1232151" y="21555"/>
                    <a:pt x="1232151" y="29335"/>
                  </a:cubicBezTo>
                  <a:lnTo>
                    <a:pt x="1232151" y="1292638"/>
                  </a:lnTo>
                  <a:cubicBezTo>
                    <a:pt x="1232151" y="1300418"/>
                    <a:pt x="1229060" y="1307879"/>
                    <a:pt x="1223559" y="1313381"/>
                  </a:cubicBezTo>
                  <a:cubicBezTo>
                    <a:pt x="1218057" y="1318882"/>
                    <a:pt x="1210596" y="1321973"/>
                    <a:pt x="1202815" y="1321973"/>
                  </a:cubicBezTo>
                  <a:lnTo>
                    <a:pt x="29335" y="1321973"/>
                  </a:lnTo>
                  <a:cubicBezTo>
                    <a:pt x="21555" y="1321973"/>
                    <a:pt x="14094" y="1318882"/>
                    <a:pt x="8592" y="1313381"/>
                  </a:cubicBezTo>
                  <a:cubicBezTo>
                    <a:pt x="3091" y="1307879"/>
                    <a:pt x="0" y="1300418"/>
                    <a:pt x="0" y="1292638"/>
                  </a:cubicBezTo>
                  <a:lnTo>
                    <a:pt x="0" y="29335"/>
                  </a:lnTo>
                  <a:cubicBezTo>
                    <a:pt x="0" y="21555"/>
                    <a:pt x="3091" y="14094"/>
                    <a:pt x="8592" y="8592"/>
                  </a:cubicBezTo>
                  <a:cubicBezTo>
                    <a:pt x="14094" y="3091"/>
                    <a:pt x="21555" y="0"/>
                    <a:pt x="29335" y="0"/>
                  </a:cubicBezTo>
                  <a:close/>
                </a:path>
              </a:pathLst>
            </a:custGeom>
            <a:ln w="57150" cap="sq">
              <a:solidFill>
                <a:srgbClr val="4B84BB"/>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4"/>
            <p:cNvSpPr txBox="1"/>
            <p:nvPr/>
          </p:nvSpPr>
          <p:spPr>
            <a:xfrm>
              <a:off x="0" y="104775"/>
              <a:ext cx="1232151" cy="1217198"/>
            </a:xfrm>
            <a:prstGeom prst="rect">
              <a:avLst/>
            </a:prstGeom>
          </p:spPr>
          <p:txBody>
            <a:bodyPr lIns="50800" tIns="50800" rIns="50800" bIns="50800" rtlCol="0" anchor="ctr"/>
            <a:lstStyle/>
            <a:p>
              <a:pPr marL="0" marR="0" lvl="0" indent="0" algn="ctr" defTabSz="914400" rtl="0" eaLnBrk="1" fontAlgn="auto" latinLnBrk="0" hangingPunct="1">
                <a:lnSpc>
                  <a:spcPts val="192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5" name="TextBox 15"/>
          <p:cNvSpPr txBox="1"/>
          <p:nvPr/>
        </p:nvSpPr>
        <p:spPr>
          <a:xfrm>
            <a:off x="7074427" y="4361700"/>
            <a:ext cx="4139145" cy="1110549"/>
          </a:xfrm>
          <a:prstGeom prst="rect">
            <a:avLst/>
          </a:prstGeom>
        </p:spPr>
        <p:txBody>
          <a:bodyPr lIns="0" tIns="0" rIns="0" bIns="0" rtlCol="0" anchor="t">
            <a:spAutoFit/>
          </a:bodyPr>
          <a:lstStyle/>
          <a:p>
            <a:pPr marL="0" marR="0" lvl="0" indent="0" algn="ctr" defTabSz="914400" rtl="0" eaLnBrk="1" fontAlgn="auto" latinLnBrk="0" hangingPunct="1">
              <a:lnSpc>
                <a:spcPts val="2879"/>
              </a:lnSpc>
              <a:spcBef>
                <a:spcPts val="0"/>
              </a:spcBef>
              <a:spcAft>
                <a:spcPts val="0"/>
              </a:spcAft>
              <a:buClrTx/>
              <a:buSzTx/>
              <a:buFontTx/>
              <a:buNone/>
              <a:tabLst/>
              <a:defRPr/>
            </a:pPr>
            <a:r>
              <a:rPr kumimoji="0" lang="en-US" sz="3000" b="0" i="0" u="none" strike="noStrike" kern="1200" cap="none" spc="0" normalizeH="0" baseline="0" noProof="0">
                <a:ln>
                  <a:noFill/>
                </a:ln>
                <a:solidFill>
                  <a:srgbClr val="4B84BB"/>
                </a:solidFill>
                <a:effectLst/>
                <a:uLnTx/>
                <a:uFillTx/>
                <a:latin typeface="Didact Gothic"/>
                <a:ea typeface="Didact Gothic"/>
                <a:cs typeface="Didact Gothic"/>
                <a:sym typeface="Didact Gothic"/>
              </a:rPr>
              <a:t>W jakich momentach Twój produkt / usługa może się pojawić?</a:t>
            </a:r>
          </a:p>
        </p:txBody>
      </p:sp>
      <p:sp>
        <p:nvSpPr>
          <p:cNvPr id="16" name="TextBox 16"/>
          <p:cNvSpPr txBox="1"/>
          <p:nvPr/>
        </p:nvSpPr>
        <p:spPr>
          <a:xfrm>
            <a:off x="7074427" y="5609353"/>
            <a:ext cx="4139145" cy="2052533"/>
          </a:xfrm>
          <a:prstGeom prst="rect">
            <a:avLst/>
          </a:prstGeom>
        </p:spPr>
        <p:txBody>
          <a:bodyPr lIns="0" tIns="0" rIns="0" bIns="0" rtlCol="0" anchor="t">
            <a:spAutoFit/>
          </a:bodyPr>
          <a:lstStyle/>
          <a:p>
            <a:pPr marL="0" marR="0" lvl="0" indent="0" algn="just" defTabSz="914400" rtl="0" eaLnBrk="1" fontAlgn="auto" latinLnBrk="0" hangingPunct="1">
              <a:lnSpc>
                <a:spcPts val="2351"/>
              </a:lnSpc>
              <a:spcBef>
                <a:spcPct val="0"/>
              </a:spcBef>
              <a:spcAft>
                <a:spcPts val="0"/>
              </a:spcAft>
              <a:buClrTx/>
              <a:buSzTx/>
              <a:buFontTx/>
              <a:buNone/>
              <a:tabLst/>
              <a:defRPr/>
            </a:pPr>
            <a:r>
              <a:rPr kumimoji="0" lang="en-US" sz="1679" b="0" i="0" u="none" strike="noStrike" kern="1200" cap="none" spc="0" normalizeH="0" baseline="0" noProof="0">
                <a:ln>
                  <a:noFill/>
                </a:ln>
                <a:solidFill>
                  <a:srgbClr val="F57B6B"/>
                </a:solidFill>
                <a:effectLst/>
                <a:uLnTx/>
                <a:uFillTx/>
                <a:latin typeface="Didact Gothic"/>
                <a:ea typeface="Didact Gothic"/>
                <a:cs typeface="Didact Gothic"/>
                <a:sym typeface="Didact Gothic"/>
              </a:rPr>
              <a:t>Przeanalizuj, gdzie jest przestrzeń dla Twojego produktu / usługi. Zastanów się, jak te momenty wykorzystać. Jednym z przykładów może być np. komunikacja Twojej marki, szczególnie jeśli Twój produkt / usługa dobrze wpisuje się w momenty Twojego klienta.</a:t>
            </a:r>
          </a:p>
        </p:txBody>
      </p:sp>
      <p:sp>
        <p:nvSpPr>
          <p:cNvPr id="17" name="TextBox 17"/>
          <p:cNvSpPr txBox="1"/>
          <p:nvPr/>
        </p:nvSpPr>
        <p:spPr>
          <a:xfrm>
            <a:off x="12160520" y="4361700"/>
            <a:ext cx="4139145" cy="1110549"/>
          </a:xfrm>
          <a:prstGeom prst="rect">
            <a:avLst/>
          </a:prstGeom>
        </p:spPr>
        <p:txBody>
          <a:bodyPr lIns="0" tIns="0" rIns="0" bIns="0" rtlCol="0" anchor="t">
            <a:spAutoFit/>
          </a:bodyPr>
          <a:lstStyle/>
          <a:p>
            <a:pPr marL="0" marR="0" lvl="0" indent="0" algn="ctr" defTabSz="914400" rtl="0" eaLnBrk="1" fontAlgn="auto" latinLnBrk="0" hangingPunct="1">
              <a:lnSpc>
                <a:spcPts val="2879"/>
              </a:lnSpc>
              <a:spcBef>
                <a:spcPts val="0"/>
              </a:spcBef>
              <a:spcAft>
                <a:spcPts val="0"/>
              </a:spcAft>
              <a:buClrTx/>
              <a:buSzTx/>
              <a:buFontTx/>
              <a:buNone/>
              <a:tabLst/>
              <a:defRPr/>
            </a:pPr>
            <a:r>
              <a:rPr kumimoji="0" lang="en-US" sz="3000" b="0" i="0" u="none" strike="noStrike" kern="1200" cap="none" spc="0" normalizeH="0" baseline="0" noProof="0">
                <a:ln>
                  <a:noFill/>
                </a:ln>
                <a:solidFill>
                  <a:srgbClr val="4B84BB"/>
                </a:solidFill>
                <a:effectLst/>
                <a:uLnTx/>
                <a:uFillTx/>
                <a:latin typeface="Didact Gothic"/>
                <a:ea typeface="Didact Gothic"/>
                <a:cs typeface="Didact Gothic"/>
                <a:sym typeface="Didact Gothic"/>
              </a:rPr>
              <a:t>Gdzie możesz spotkać swojego klienta i jak to wykorzystać?</a:t>
            </a:r>
          </a:p>
        </p:txBody>
      </p:sp>
      <p:sp>
        <p:nvSpPr>
          <p:cNvPr id="18" name="TextBox 18"/>
          <p:cNvSpPr txBox="1"/>
          <p:nvPr/>
        </p:nvSpPr>
        <p:spPr>
          <a:xfrm>
            <a:off x="12160520" y="5609353"/>
            <a:ext cx="4139145" cy="2052533"/>
          </a:xfrm>
          <a:prstGeom prst="rect">
            <a:avLst/>
          </a:prstGeom>
        </p:spPr>
        <p:txBody>
          <a:bodyPr lIns="0" tIns="0" rIns="0" bIns="0" rtlCol="0" anchor="t">
            <a:spAutoFit/>
          </a:bodyPr>
          <a:lstStyle/>
          <a:p>
            <a:pPr marL="0" marR="0" lvl="0" indent="0" algn="just" defTabSz="914400" rtl="0" eaLnBrk="1" fontAlgn="auto" latinLnBrk="0" hangingPunct="1">
              <a:lnSpc>
                <a:spcPts val="2351"/>
              </a:lnSpc>
              <a:spcBef>
                <a:spcPts val="0"/>
              </a:spcBef>
              <a:spcAft>
                <a:spcPts val="0"/>
              </a:spcAft>
              <a:buClrTx/>
              <a:buSzTx/>
              <a:buFontTx/>
              <a:buNone/>
              <a:tabLst/>
              <a:defRPr/>
            </a:pPr>
            <a:r>
              <a:rPr kumimoji="0" lang="en-US" sz="1679" b="0" i="0" u="none" strike="noStrike" kern="1200" cap="none" spc="0" normalizeH="0" baseline="0" noProof="0">
                <a:ln>
                  <a:noFill/>
                </a:ln>
                <a:solidFill>
                  <a:srgbClr val="F57B6B"/>
                </a:solidFill>
                <a:effectLst/>
                <a:uLnTx/>
                <a:uFillTx/>
                <a:latin typeface="Didact Gothic"/>
                <a:ea typeface="Didact Gothic"/>
                <a:cs typeface="Didact Gothic"/>
                <a:sym typeface="Didact Gothic"/>
              </a:rPr>
              <a:t>Wypisz, w jakich miejscach Twój klient bywa najczęściej. Zastanów się, czy któreś z tych miejsc nadaje się np. do promocji Twojej marki albo może wpływać na korzystanie z Twojego produktu / usługi.</a:t>
            </a:r>
          </a:p>
          <a:p>
            <a:pPr marL="0" marR="0" lvl="0" indent="0" algn="just" defTabSz="914400" rtl="0" eaLnBrk="1" fontAlgn="auto" latinLnBrk="0" hangingPunct="1">
              <a:lnSpc>
                <a:spcPts val="2351"/>
              </a:lnSpc>
              <a:spcBef>
                <a:spcPts val="0"/>
              </a:spcBef>
              <a:spcAft>
                <a:spcPts val="0"/>
              </a:spcAft>
              <a:buClrTx/>
              <a:buSzTx/>
              <a:buFontTx/>
              <a:buNone/>
              <a:tabLst/>
              <a:defRPr/>
            </a:pPr>
            <a:endParaRPr kumimoji="0" lang="en-US" sz="1679" b="0" i="0" u="none" strike="noStrike" kern="1200" cap="none" spc="0" normalizeH="0" baseline="0" noProof="0">
              <a:ln>
                <a:noFill/>
              </a:ln>
              <a:solidFill>
                <a:srgbClr val="F57B6B"/>
              </a:solidFill>
              <a:effectLst/>
              <a:uLnTx/>
              <a:uFillTx/>
              <a:latin typeface="Didact Gothic"/>
              <a:ea typeface="Didact Gothic"/>
              <a:cs typeface="Didact Gothic"/>
              <a:sym typeface="Didact Gothic"/>
            </a:endParaRPr>
          </a:p>
          <a:p>
            <a:pPr marL="0" marR="0" lvl="0" indent="0" algn="just" defTabSz="914400" rtl="0" eaLnBrk="1" fontAlgn="auto" latinLnBrk="0" hangingPunct="1">
              <a:lnSpc>
                <a:spcPts val="2351"/>
              </a:lnSpc>
              <a:spcBef>
                <a:spcPct val="0"/>
              </a:spcBef>
              <a:spcAft>
                <a:spcPts val="0"/>
              </a:spcAft>
              <a:buClrTx/>
              <a:buSzTx/>
              <a:buFontTx/>
              <a:buNone/>
              <a:tabLst/>
              <a:defRPr/>
            </a:pPr>
            <a:r>
              <a:rPr kumimoji="0" lang="en-US" sz="1679" b="0" i="0" u="none" strike="noStrike" kern="1200" cap="none" spc="0" normalizeH="0" baseline="0" noProof="0">
                <a:ln>
                  <a:noFill/>
                </a:ln>
                <a:solidFill>
                  <a:srgbClr val="F57B6B"/>
                </a:solidFill>
                <a:effectLst/>
                <a:uLnTx/>
                <a:uFillTx/>
                <a:latin typeface="Didact Gothic"/>
                <a:ea typeface="Didact Gothic"/>
                <a:cs typeface="Didact Gothic"/>
                <a:sym typeface="Didact Gothic"/>
              </a:rPr>
              <a:t>W jakich Social Mediach jest Twój klient?</a:t>
            </a:r>
          </a:p>
        </p:txBody>
      </p:sp>
      <p:sp>
        <p:nvSpPr>
          <p:cNvPr id="19" name="TextBox 19"/>
          <p:cNvSpPr txBox="1"/>
          <p:nvPr/>
        </p:nvSpPr>
        <p:spPr>
          <a:xfrm>
            <a:off x="9144000" y="2911451"/>
            <a:ext cx="7506015" cy="413068"/>
          </a:xfrm>
          <a:prstGeom prst="rect">
            <a:avLst/>
          </a:prstGeom>
        </p:spPr>
        <p:txBody>
          <a:bodyPr lIns="0" tIns="0" rIns="0" bIns="0" rtlCol="0" anchor="t">
            <a:spAutoFit/>
          </a:bodyPr>
          <a:lstStyle/>
          <a:p>
            <a:pPr marL="0" marR="0" lvl="0" indent="0" algn="ctr" defTabSz="914400" rtl="0" eaLnBrk="1" fontAlgn="auto" latinLnBrk="0" hangingPunct="1">
              <a:lnSpc>
                <a:spcPts val="1612"/>
              </a:lnSpc>
              <a:spcBef>
                <a:spcPts val="0"/>
              </a:spcBef>
              <a:spcAft>
                <a:spcPts val="0"/>
              </a:spcAft>
              <a:buClrTx/>
              <a:buSzTx/>
              <a:buFontTx/>
              <a:buNone/>
              <a:tabLst/>
              <a:defRPr/>
            </a:pPr>
            <a:r>
              <a:rPr kumimoji="0" lang="en-US" sz="1679" b="0" i="0" u="none" strike="noStrike" kern="1200" cap="none" spc="0" normalizeH="0" baseline="0" noProof="0">
                <a:ln>
                  <a:noFill/>
                </a:ln>
                <a:solidFill>
                  <a:srgbClr val="F57B6B"/>
                </a:solidFill>
                <a:effectLst/>
                <a:uLnTx/>
                <a:uFillTx/>
                <a:latin typeface="Didact Gothic"/>
                <a:ea typeface="Didact Gothic"/>
                <a:cs typeface="Didact Gothic"/>
                <a:sym typeface="Didact Gothic"/>
              </a:rPr>
              <a:t>Tu zapisz wszystkie napięcia, wyzwania i problemy, z jakimi mierzą się Twoi klienci w kontekście codzienności</a:t>
            </a:r>
          </a:p>
        </p:txBody>
      </p:sp>
      <p:grpSp>
        <p:nvGrpSpPr>
          <p:cNvPr id="20" name="Group 20"/>
          <p:cNvGrpSpPr/>
          <p:nvPr/>
        </p:nvGrpSpPr>
        <p:grpSpPr>
          <a:xfrm>
            <a:off x="7764550" y="9348023"/>
            <a:ext cx="2759916" cy="596253"/>
            <a:chOff x="0" y="0"/>
            <a:chExt cx="3679888" cy="795004"/>
          </a:xfrm>
        </p:grpSpPr>
        <p:sp>
          <p:nvSpPr>
            <p:cNvPr id="21" name="Freeform 21"/>
            <p:cNvSpPr/>
            <p:nvPr/>
          </p:nvSpPr>
          <p:spPr>
            <a:xfrm>
              <a:off x="9117" y="0"/>
              <a:ext cx="795004" cy="795004"/>
            </a:xfrm>
            <a:custGeom>
              <a:avLst/>
              <a:gdLst/>
              <a:ahLst/>
              <a:cxnLst/>
              <a:rect l="l" t="t" r="r" b="b"/>
              <a:pathLst>
                <a:path w="795004" h="795004">
                  <a:moveTo>
                    <a:pt x="0" y="0"/>
                  </a:moveTo>
                  <a:lnTo>
                    <a:pt x="795004" y="0"/>
                  </a:lnTo>
                  <a:lnTo>
                    <a:pt x="795004" y="795004"/>
                  </a:lnTo>
                  <a:lnTo>
                    <a:pt x="0" y="79500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TextBox 22"/>
            <p:cNvSpPr txBox="1"/>
            <p:nvPr/>
          </p:nvSpPr>
          <p:spPr>
            <a:xfrm>
              <a:off x="245493" y="580243"/>
              <a:ext cx="3188902" cy="214761"/>
            </a:xfrm>
            <a:prstGeom prst="rect">
              <a:avLst/>
            </a:prstGeom>
          </p:spPr>
          <p:txBody>
            <a:bodyPr lIns="0" tIns="0" rIns="0" bIns="0" rtlCol="0" anchor="t">
              <a:spAutoFit/>
            </a:bodyPr>
            <a:lstStyle/>
            <a:p>
              <a:pPr marL="0" marR="0" lvl="0" indent="0" algn="r" defTabSz="914400" rtl="0" eaLnBrk="1" fontAlgn="auto" latinLnBrk="0" hangingPunct="1">
                <a:lnSpc>
                  <a:spcPts val="1348"/>
                </a:lnSpc>
                <a:spcBef>
                  <a:spcPct val="0"/>
                </a:spcBef>
                <a:spcAft>
                  <a:spcPts val="0"/>
                </a:spcAft>
                <a:buClrTx/>
                <a:buSzTx/>
                <a:buFontTx/>
                <a:buNone/>
                <a:tabLst/>
                <a:defRPr/>
              </a:pPr>
              <a:r>
                <a:rPr kumimoji="0" lang="en-US" sz="963" b="1" i="0" u="none" strike="noStrike" kern="1200" cap="none" spc="130" normalizeH="0" baseline="0" noProof="0">
                  <a:ln>
                    <a:noFill/>
                  </a:ln>
                  <a:solidFill>
                    <a:srgbClr val="F5A7B8"/>
                  </a:solidFill>
                  <a:effectLst/>
                  <a:uLnTx/>
                  <a:uFillTx/>
                  <a:latin typeface="Quicksand Medium"/>
                  <a:ea typeface="Quicksand Medium"/>
                  <a:cs typeface="Quicksand Medium"/>
                  <a:sym typeface="Quicksand Medium"/>
                </a:rPr>
                <a:t>dla początkujących</a:t>
              </a:r>
            </a:p>
          </p:txBody>
        </p:sp>
        <p:sp>
          <p:nvSpPr>
            <p:cNvPr id="23" name="TextBox 23"/>
            <p:cNvSpPr txBox="1"/>
            <p:nvPr/>
          </p:nvSpPr>
          <p:spPr>
            <a:xfrm>
              <a:off x="0" y="30052"/>
              <a:ext cx="3679888" cy="652520"/>
            </a:xfrm>
            <a:prstGeom prst="rect">
              <a:avLst/>
            </a:prstGeom>
          </p:spPr>
          <p:txBody>
            <a:bodyPr lIns="0" tIns="0" rIns="0" bIns="0" rtlCol="0" anchor="t">
              <a:spAutoFit/>
            </a:bodyPr>
            <a:lstStyle/>
            <a:p>
              <a:pPr marL="0" marR="0" lvl="0" indent="0" algn="ctr" defTabSz="914400" rtl="0" eaLnBrk="1" fontAlgn="auto" latinLnBrk="0" hangingPunct="1">
                <a:lnSpc>
                  <a:spcPts val="4186"/>
                </a:lnSpc>
                <a:spcBef>
                  <a:spcPts val="0"/>
                </a:spcBef>
                <a:spcAft>
                  <a:spcPts val="0"/>
                </a:spcAft>
                <a:buClrTx/>
                <a:buSzTx/>
                <a:buFontTx/>
                <a:buNone/>
                <a:tabLst/>
                <a:defRPr/>
              </a:pPr>
              <a:r>
                <a:rPr kumimoji="0" lang="en-US" sz="2990" b="0" i="0" u="none" strike="noStrike" kern="1200" cap="none" spc="0" normalizeH="0" baseline="0" noProof="0">
                  <a:ln>
                    <a:noFill/>
                  </a:ln>
                  <a:solidFill>
                    <a:srgbClr val="F57B6B"/>
                  </a:solidFill>
                  <a:effectLst/>
                  <a:uLnTx/>
                  <a:uFillTx/>
                  <a:latin typeface="Peace Sans"/>
                  <a:ea typeface="Peace Sans"/>
                  <a:cs typeface="Peace Sans"/>
                  <a:sym typeface="Peace Sans"/>
                </a:rPr>
                <a:t>e.commerce</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B5DCD0"/>
        </a:solidFill>
        <a:effectLst/>
      </p:bgPr>
    </p:bg>
    <p:spTree>
      <p:nvGrpSpPr>
        <p:cNvPr id="1" name=""/>
        <p:cNvGrpSpPr/>
        <p:nvPr/>
      </p:nvGrpSpPr>
      <p:grpSpPr>
        <a:xfrm>
          <a:off x="0" y="0"/>
          <a:ext cx="0" cy="0"/>
          <a:chOff x="0" y="0"/>
          <a:chExt cx="0" cy="0"/>
        </a:xfrm>
      </p:grpSpPr>
      <p:sp>
        <p:nvSpPr>
          <p:cNvPr id="2" name="TextBox 2"/>
          <p:cNvSpPr txBox="1"/>
          <p:nvPr/>
        </p:nvSpPr>
        <p:spPr>
          <a:xfrm>
            <a:off x="1504950" y="2205688"/>
            <a:ext cx="11780654" cy="1285896"/>
          </a:xfrm>
          <a:prstGeom prst="rect">
            <a:avLst/>
          </a:prstGeom>
        </p:spPr>
        <p:txBody>
          <a:bodyPr lIns="0" tIns="0" rIns="0" bIns="0" rtlCol="0" anchor="t">
            <a:spAutoFit/>
          </a:bodyPr>
          <a:lstStyle/>
          <a:p>
            <a:pPr marL="0" marR="0" lvl="0" indent="0" algn="l" defTabSz="914400" rtl="0" eaLnBrk="1" fontAlgn="auto" latinLnBrk="0" hangingPunct="1">
              <a:lnSpc>
                <a:spcPts val="9599"/>
              </a:lnSpc>
              <a:spcBef>
                <a:spcPts val="0"/>
              </a:spcBef>
              <a:spcAft>
                <a:spcPts val="0"/>
              </a:spcAft>
              <a:buClrTx/>
              <a:buSzTx/>
              <a:buFontTx/>
              <a:buNone/>
              <a:tabLst/>
              <a:defRPr/>
            </a:pPr>
            <a:r>
              <a:rPr kumimoji="0" lang="en-US" sz="9999" b="0" i="0" u="none" strike="noStrike" kern="1200" cap="none" spc="0" normalizeH="0" baseline="0" noProof="0">
                <a:ln>
                  <a:noFill/>
                </a:ln>
                <a:solidFill>
                  <a:srgbClr val="FFF8F5"/>
                </a:solidFill>
                <a:effectLst/>
                <a:uLnTx/>
                <a:uFillTx/>
                <a:latin typeface="Peace Sans"/>
                <a:ea typeface="Peace Sans"/>
                <a:cs typeface="Peace Sans"/>
                <a:sym typeface="Peace Sans"/>
              </a:rPr>
              <a:t>Produkt / usługa</a:t>
            </a:r>
          </a:p>
        </p:txBody>
      </p:sp>
      <p:sp>
        <p:nvSpPr>
          <p:cNvPr id="3" name="TextBox 3"/>
          <p:cNvSpPr txBox="1"/>
          <p:nvPr/>
        </p:nvSpPr>
        <p:spPr>
          <a:xfrm>
            <a:off x="1504950" y="3812617"/>
            <a:ext cx="7219595" cy="859243"/>
          </a:xfrm>
          <a:prstGeom prst="rect">
            <a:avLst/>
          </a:prstGeom>
        </p:spPr>
        <p:txBody>
          <a:bodyPr lIns="0" tIns="0" rIns="0" bIns="0" rtlCol="0" anchor="t">
            <a:spAutoFit/>
          </a:bodyPr>
          <a:lstStyle/>
          <a:p>
            <a:pPr marL="0" marR="0" lvl="0" indent="0" algn="l" defTabSz="914400" rtl="0" eaLnBrk="1" fontAlgn="auto" latinLnBrk="0" hangingPunct="1">
              <a:lnSpc>
                <a:spcPts val="3360"/>
              </a:lnSpc>
              <a:spcBef>
                <a:spcPts val="0"/>
              </a:spcBef>
              <a:spcAft>
                <a:spcPts val="0"/>
              </a:spcAft>
              <a:buClrTx/>
              <a:buSzTx/>
              <a:buFontTx/>
              <a:buNone/>
              <a:tabLst/>
              <a:defRPr/>
            </a:pPr>
            <a:r>
              <a:rPr kumimoji="0" lang="en-US" sz="3500" b="0" i="0" u="none" strike="noStrike" kern="1200" cap="none" spc="0" normalizeH="0" baseline="0" noProof="0">
                <a:ln>
                  <a:noFill/>
                </a:ln>
                <a:solidFill>
                  <a:srgbClr val="FFFFFF"/>
                </a:solidFill>
                <a:effectLst/>
                <a:uLnTx/>
                <a:uFillTx/>
                <a:latin typeface="Didact Gothic"/>
                <a:ea typeface="Didact Gothic"/>
                <a:cs typeface="Didact Gothic"/>
                <a:sym typeface="Didact Gothic"/>
              </a:rPr>
              <a:t>Zapisz, jaką misję realizuje Twój produkt / usługa w życiu klienta</a:t>
            </a:r>
          </a:p>
        </p:txBody>
      </p:sp>
      <p:sp>
        <p:nvSpPr>
          <p:cNvPr id="4" name="TextBox 4"/>
          <p:cNvSpPr txBox="1"/>
          <p:nvPr/>
        </p:nvSpPr>
        <p:spPr>
          <a:xfrm>
            <a:off x="1504950" y="5503212"/>
            <a:ext cx="7219595" cy="1934624"/>
          </a:xfrm>
          <a:prstGeom prst="rect">
            <a:avLst/>
          </a:prstGeom>
        </p:spPr>
        <p:txBody>
          <a:bodyPr lIns="0" tIns="0" rIns="0" bIns="0" rtlCol="0" anchor="t">
            <a:spAutoFit/>
          </a:bodyPr>
          <a:lstStyle/>
          <a:p>
            <a:pPr marL="0" marR="0" lvl="0" indent="0" algn="l" defTabSz="914400" rtl="0" eaLnBrk="1" fontAlgn="auto" latinLnBrk="0" hangingPunct="1">
              <a:lnSpc>
                <a:spcPts val="3080"/>
              </a:lnSpc>
              <a:spcBef>
                <a:spcPts val="0"/>
              </a:spcBef>
              <a:spcAft>
                <a:spcPts val="0"/>
              </a:spcAft>
              <a:buClrTx/>
              <a:buSzTx/>
              <a:buFontTx/>
              <a:buNone/>
              <a:tabLst/>
              <a:defRPr/>
            </a:pPr>
            <a:r>
              <a:rPr kumimoji="0" lang="en-US" sz="2200" b="0" i="0" u="none" strike="noStrike" kern="1200" cap="none" spc="0" normalizeH="0" baseline="0" noProof="0">
                <a:ln>
                  <a:noFill/>
                </a:ln>
                <a:solidFill>
                  <a:srgbClr val="FFF8F5"/>
                </a:solidFill>
                <a:effectLst/>
                <a:uLnTx/>
                <a:uFillTx/>
                <a:latin typeface="Didact Gothic"/>
                <a:ea typeface="Didact Gothic"/>
                <a:cs typeface="Didact Gothic"/>
                <a:sym typeface="Didact Gothic"/>
              </a:rPr>
              <a:t>Zobacz, w jakich kontekstach i przy jakich potrzebach się pojawia. Jeśli tych misji jest kilka, np. wyrazić siebie, pokazać status, poczuć się dobrze sama ze sobą, wypisz je wszystkie. To będzie efekt, do którego dążą Twoi klienci. I to jest ta słynna transformacja klienta, o której tyle się ostatnio mówi.</a:t>
            </a:r>
          </a:p>
        </p:txBody>
      </p:sp>
      <p:grpSp>
        <p:nvGrpSpPr>
          <p:cNvPr id="5" name="Group 5"/>
          <p:cNvGrpSpPr/>
          <p:nvPr/>
        </p:nvGrpSpPr>
        <p:grpSpPr>
          <a:xfrm>
            <a:off x="7764550" y="9348023"/>
            <a:ext cx="2759916" cy="596253"/>
            <a:chOff x="0" y="0"/>
            <a:chExt cx="3679888" cy="795004"/>
          </a:xfrm>
        </p:grpSpPr>
        <p:sp>
          <p:nvSpPr>
            <p:cNvPr id="6" name="Freeform 6"/>
            <p:cNvSpPr/>
            <p:nvPr/>
          </p:nvSpPr>
          <p:spPr>
            <a:xfrm>
              <a:off x="9117" y="0"/>
              <a:ext cx="795004" cy="795004"/>
            </a:xfrm>
            <a:custGeom>
              <a:avLst/>
              <a:gdLst/>
              <a:ahLst/>
              <a:cxnLst/>
              <a:rect l="l" t="t" r="r" b="b"/>
              <a:pathLst>
                <a:path w="795004" h="795004">
                  <a:moveTo>
                    <a:pt x="0" y="0"/>
                  </a:moveTo>
                  <a:lnTo>
                    <a:pt x="795004" y="0"/>
                  </a:lnTo>
                  <a:lnTo>
                    <a:pt x="795004" y="795004"/>
                  </a:lnTo>
                  <a:lnTo>
                    <a:pt x="0" y="79500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a:off x="245493" y="580243"/>
              <a:ext cx="3188902" cy="214761"/>
            </a:xfrm>
            <a:prstGeom prst="rect">
              <a:avLst/>
            </a:prstGeom>
          </p:spPr>
          <p:txBody>
            <a:bodyPr lIns="0" tIns="0" rIns="0" bIns="0" rtlCol="0" anchor="t">
              <a:spAutoFit/>
            </a:bodyPr>
            <a:lstStyle/>
            <a:p>
              <a:pPr marL="0" marR="0" lvl="0" indent="0" algn="r" defTabSz="914400" rtl="0" eaLnBrk="1" fontAlgn="auto" latinLnBrk="0" hangingPunct="1">
                <a:lnSpc>
                  <a:spcPts val="1348"/>
                </a:lnSpc>
                <a:spcBef>
                  <a:spcPct val="0"/>
                </a:spcBef>
                <a:spcAft>
                  <a:spcPts val="0"/>
                </a:spcAft>
                <a:buClrTx/>
                <a:buSzTx/>
                <a:buFontTx/>
                <a:buNone/>
                <a:tabLst/>
                <a:defRPr/>
              </a:pPr>
              <a:r>
                <a:rPr kumimoji="0" lang="en-US" sz="963" b="1" i="0" u="none" strike="noStrike" kern="1200" cap="none" spc="130" normalizeH="0" baseline="0" noProof="0">
                  <a:ln>
                    <a:noFill/>
                  </a:ln>
                  <a:solidFill>
                    <a:srgbClr val="F5A7B8"/>
                  </a:solidFill>
                  <a:effectLst/>
                  <a:uLnTx/>
                  <a:uFillTx/>
                  <a:latin typeface="Quicksand Medium"/>
                  <a:ea typeface="Quicksand Medium"/>
                  <a:cs typeface="Quicksand Medium"/>
                  <a:sym typeface="Quicksand Medium"/>
                </a:rPr>
                <a:t>dla początkujących</a:t>
              </a:r>
            </a:p>
          </p:txBody>
        </p:sp>
        <p:sp>
          <p:nvSpPr>
            <p:cNvPr id="8" name="TextBox 8"/>
            <p:cNvSpPr txBox="1"/>
            <p:nvPr/>
          </p:nvSpPr>
          <p:spPr>
            <a:xfrm>
              <a:off x="0" y="30052"/>
              <a:ext cx="3679888" cy="652520"/>
            </a:xfrm>
            <a:prstGeom prst="rect">
              <a:avLst/>
            </a:prstGeom>
          </p:spPr>
          <p:txBody>
            <a:bodyPr lIns="0" tIns="0" rIns="0" bIns="0" rtlCol="0" anchor="t">
              <a:spAutoFit/>
            </a:bodyPr>
            <a:lstStyle/>
            <a:p>
              <a:pPr marL="0" marR="0" lvl="0" indent="0" algn="ctr" defTabSz="914400" rtl="0" eaLnBrk="1" fontAlgn="auto" latinLnBrk="0" hangingPunct="1">
                <a:lnSpc>
                  <a:spcPts val="4186"/>
                </a:lnSpc>
                <a:spcBef>
                  <a:spcPts val="0"/>
                </a:spcBef>
                <a:spcAft>
                  <a:spcPts val="0"/>
                </a:spcAft>
                <a:buClrTx/>
                <a:buSzTx/>
                <a:buFontTx/>
                <a:buNone/>
                <a:tabLst/>
                <a:defRPr/>
              </a:pPr>
              <a:r>
                <a:rPr kumimoji="0" lang="en-US" sz="2990" b="0" i="0" u="none" strike="noStrike" kern="1200" cap="none" spc="0" normalizeH="0" baseline="0" noProof="0">
                  <a:ln>
                    <a:noFill/>
                  </a:ln>
                  <a:solidFill>
                    <a:srgbClr val="F57B6B"/>
                  </a:solidFill>
                  <a:effectLst/>
                  <a:uLnTx/>
                  <a:uFillTx/>
                  <a:latin typeface="Peace Sans"/>
                  <a:ea typeface="Peace Sans"/>
                  <a:cs typeface="Peace Sans"/>
                  <a:sym typeface="Peace Sans"/>
                </a:rPr>
                <a:t>e.commerce</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8F5"/>
        </a:solidFill>
        <a:effectLst/>
      </p:bgPr>
    </p:bg>
    <p:spTree>
      <p:nvGrpSpPr>
        <p:cNvPr id="1" name=""/>
        <p:cNvGrpSpPr/>
        <p:nvPr/>
      </p:nvGrpSpPr>
      <p:grpSpPr>
        <a:xfrm>
          <a:off x="0" y="0"/>
          <a:ext cx="0" cy="0"/>
          <a:chOff x="0" y="0"/>
          <a:chExt cx="0" cy="0"/>
        </a:xfrm>
      </p:grpSpPr>
      <p:sp>
        <p:nvSpPr>
          <p:cNvPr id="2" name="TextBox 2"/>
          <p:cNvSpPr txBox="1"/>
          <p:nvPr/>
        </p:nvSpPr>
        <p:spPr>
          <a:xfrm>
            <a:off x="1637985" y="1238250"/>
            <a:ext cx="10261638" cy="2384975"/>
          </a:xfrm>
          <a:prstGeom prst="rect">
            <a:avLst/>
          </a:prstGeom>
        </p:spPr>
        <p:txBody>
          <a:bodyPr lIns="0" tIns="0" rIns="0" bIns="0" rtlCol="0" anchor="t">
            <a:spAutoFit/>
          </a:bodyPr>
          <a:lstStyle/>
          <a:p>
            <a:pPr marL="0" marR="0" lvl="0" indent="0" algn="l" defTabSz="914400" rtl="0" eaLnBrk="1" fontAlgn="auto" latinLnBrk="0" hangingPunct="1">
              <a:lnSpc>
                <a:spcPts val="9120"/>
              </a:lnSpc>
              <a:spcBef>
                <a:spcPts val="0"/>
              </a:spcBef>
              <a:spcAft>
                <a:spcPts val="0"/>
              </a:spcAft>
              <a:buClrTx/>
              <a:buSzTx/>
              <a:buFontTx/>
              <a:buNone/>
              <a:tabLst/>
              <a:defRPr/>
            </a:pPr>
            <a:r>
              <a:rPr kumimoji="0" lang="en-US" sz="9500" b="0" i="0" u="none" strike="noStrike" kern="1200" cap="none" spc="0" normalizeH="0" baseline="0" noProof="0">
                <a:ln>
                  <a:noFill/>
                </a:ln>
                <a:solidFill>
                  <a:srgbClr val="B5DCD0"/>
                </a:solidFill>
                <a:effectLst/>
                <a:uLnTx/>
                <a:uFillTx/>
                <a:latin typeface="Peace Sans"/>
                <a:ea typeface="Peace Sans"/>
                <a:cs typeface="Peace Sans"/>
                <a:sym typeface="Peace Sans"/>
              </a:rPr>
              <a:t>Produkt / usługa</a:t>
            </a:r>
          </a:p>
        </p:txBody>
      </p:sp>
      <p:grpSp>
        <p:nvGrpSpPr>
          <p:cNvPr id="3" name="Group 3"/>
          <p:cNvGrpSpPr/>
          <p:nvPr/>
        </p:nvGrpSpPr>
        <p:grpSpPr>
          <a:xfrm>
            <a:off x="1637985" y="4003683"/>
            <a:ext cx="4750393" cy="5096690"/>
            <a:chOff x="0" y="0"/>
            <a:chExt cx="1232151" cy="1321973"/>
          </a:xfrm>
        </p:grpSpPr>
        <p:sp>
          <p:nvSpPr>
            <p:cNvPr id="4" name="Freeform 4"/>
            <p:cNvSpPr/>
            <p:nvPr/>
          </p:nvSpPr>
          <p:spPr>
            <a:xfrm>
              <a:off x="0" y="0"/>
              <a:ext cx="1232151" cy="1321973"/>
            </a:xfrm>
            <a:custGeom>
              <a:avLst/>
              <a:gdLst/>
              <a:ahLst/>
              <a:cxnLst/>
              <a:rect l="l" t="t" r="r" b="b"/>
              <a:pathLst>
                <a:path w="1232151" h="1321973">
                  <a:moveTo>
                    <a:pt x="29335" y="0"/>
                  </a:moveTo>
                  <a:lnTo>
                    <a:pt x="1202815" y="0"/>
                  </a:lnTo>
                  <a:cubicBezTo>
                    <a:pt x="1210596" y="0"/>
                    <a:pt x="1218057" y="3091"/>
                    <a:pt x="1223559" y="8592"/>
                  </a:cubicBezTo>
                  <a:cubicBezTo>
                    <a:pt x="1229060" y="14094"/>
                    <a:pt x="1232151" y="21555"/>
                    <a:pt x="1232151" y="29335"/>
                  </a:cubicBezTo>
                  <a:lnTo>
                    <a:pt x="1232151" y="1292638"/>
                  </a:lnTo>
                  <a:cubicBezTo>
                    <a:pt x="1232151" y="1300418"/>
                    <a:pt x="1229060" y="1307879"/>
                    <a:pt x="1223559" y="1313381"/>
                  </a:cubicBezTo>
                  <a:cubicBezTo>
                    <a:pt x="1218057" y="1318882"/>
                    <a:pt x="1210596" y="1321973"/>
                    <a:pt x="1202815" y="1321973"/>
                  </a:cubicBezTo>
                  <a:lnTo>
                    <a:pt x="29335" y="1321973"/>
                  </a:lnTo>
                  <a:cubicBezTo>
                    <a:pt x="21555" y="1321973"/>
                    <a:pt x="14094" y="1318882"/>
                    <a:pt x="8592" y="1313381"/>
                  </a:cubicBezTo>
                  <a:cubicBezTo>
                    <a:pt x="3091" y="1307879"/>
                    <a:pt x="0" y="1300418"/>
                    <a:pt x="0" y="1292638"/>
                  </a:cubicBezTo>
                  <a:lnTo>
                    <a:pt x="0" y="29335"/>
                  </a:lnTo>
                  <a:cubicBezTo>
                    <a:pt x="0" y="21555"/>
                    <a:pt x="3091" y="14094"/>
                    <a:pt x="8592" y="8592"/>
                  </a:cubicBezTo>
                  <a:cubicBezTo>
                    <a:pt x="14094" y="3091"/>
                    <a:pt x="21555" y="0"/>
                    <a:pt x="29335" y="0"/>
                  </a:cubicBezTo>
                  <a:close/>
                </a:path>
              </a:pathLst>
            </a:custGeom>
            <a:ln w="57150" cap="sq">
              <a:solidFill>
                <a:srgbClr val="F59150"/>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p:cNvSpPr txBox="1"/>
            <p:nvPr/>
          </p:nvSpPr>
          <p:spPr>
            <a:xfrm>
              <a:off x="0" y="104775"/>
              <a:ext cx="1232151" cy="1217198"/>
            </a:xfrm>
            <a:prstGeom prst="rect">
              <a:avLst/>
            </a:prstGeom>
          </p:spPr>
          <p:txBody>
            <a:bodyPr lIns="50800" tIns="50800" rIns="50800" bIns="50800" rtlCol="0" anchor="ctr"/>
            <a:lstStyle/>
            <a:p>
              <a:pPr marL="0" marR="0" lvl="0" indent="0" algn="ctr" defTabSz="914400" rtl="0" eaLnBrk="1" fontAlgn="auto" latinLnBrk="0" hangingPunct="1">
                <a:lnSpc>
                  <a:spcPts val="192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p:cNvSpPr txBox="1"/>
          <p:nvPr/>
        </p:nvSpPr>
        <p:spPr>
          <a:xfrm>
            <a:off x="1988335" y="4361700"/>
            <a:ext cx="4139145" cy="1110549"/>
          </a:xfrm>
          <a:prstGeom prst="rect">
            <a:avLst/>
          </a:prstGeom>
        </p:spPr>
        <p:txBody>
          <a:bodyPr lIns="0" tIns="0" rIns="0" bIns="0" rtlCol="0" anchor="t">
            <a:spAutoFit/>
          </a:bodyPr>
          <a:lstStyle/>
          <a:p>
            <a:pPr marL="0" marR="0" lvl="0" indent="0" algn="ctr" defTabSz="914400" rtl="0" eaLnBrk="1" fontAlgn="auto" latinLnBrk="0" hangingPunct="1">
              <a:lnSpc>
                <a:spcPts val="2879"/>
              </a:lnSpc>
              <a:spcBef>
                <a:spcPts val="0"/>
              </a:spcBef>
              <a:spcAft>
                <a:spcPts val="0"/>
              </a:spcAft>
              <a:buClrTx/>
              <a:buSzTx/>
              <a:buFontTx/>
              <a:buNone/>
              <a:tabLst/>
              <a:defRPr/>
            </a:pPr>
            <a:r>
              <a:rPr kumimoji="0" lang="en-US" sz="3000" b="0" i="0" u="none" strike="noStrike" kern="1200" cap="none" spc="0" normalizeH="0" baseline="0" noProof="0">
                <a:ln>
                  <a:noFill/>
                </a:ln>
                <a:solidFill>
                  <a:srgbClr val="F59150"/>
                </a:solidFill>
                <a:effectLst/>
                <a:uLnTx/>
                <a:uFillTx/>
                <a:latin typeface="Didact Gothic"/>
                <a:ea typeface="Didact Gothic"/>
                <a:cs typeface="Didact Gothic"/>
                <a:sym typeface="Didact Gothic"/>
              </a:rPr>
              <a:t>Jakie problemy rozwiązuje Twój produkt / usługa?</a:t>
            </a:r>
          </a:p>
        </p:txBody>
      </p:sp>
      <p:sp>
        <p:nvSpPr>
          <p:cNvPr id="7" name="TextBox 7"/>
          <p:cNvSpPr txBox="1"/>
          <p:nvPr/>
        </p:nvSpPr>
        <p:spPr>
          <a:xfrm>
            <a:off x="1943100" y="5531209"/>
            <a:ext cx="4139145" cy="2347764"/>
          </a:xfrm>
          <a:prstGeom prst="rect">
            <a:avLst/>
          </a:prstGeom>
        </p:spPr>
        <p:txBody>
          <a:bodyPr lIns="0" tIns="0" rIns="0" bIns="0" rtlCol="0" anchor="t">
            <a:spAutoFit/>
          </a:bodyPr>
          <a:lstStyle/>
          <a:p>
            <a:pPr marL="0" marR="0" lvl="0" indent="0" algn="just" defTabSz="914400" rtl="0" eaLnBrk="1" fontAlgn="auto" latinLnBrk="0" hangingPunct="1">
              <a:lnSpc>
                <a:spcPts val="2351"/>
              </a:lnSpc>
              <a:spcBef>
                <a:spcPts val="0"/>
              </a:spcBef>
              <a:spcAft>
                <a:spcPts val="0"/>
              </a:spcAft>
              <a:buClrTx/>
              <a:buSzTx/>
              <a:buFontTx/>
              <a:buNone/>
              <a:tabLst/>
              <a:defRPr/>
            </a:pPr>
            <a:r>
              <a:rPr kumimoji="0" lang="en-US" sz="1679" b="0" i="0" u="none" strike="noStrike" kern="1200" cap="none" spc="0" normalizeH="0" baseline="0" noProof="0">
                <a:ln>
                  <a:noFill/>
                </a:ln>
                <a:solidFill>
                  <a:srgbClr val="F59150"/>
                </a:solidFill>
                <a:effectLst/>
                <a:uLnTx/>
                <a:uFillTx/>
                <a:latin typeface="Didact Gothic"/>
                <a:ea typeface="Didact Gothic"/>
                <a:cs typeface="Didact Gothic"/>
                <a:sym typeface="Didact Gothic"/>
              </a:rPr>
              <a:t>Przyjrzyj się motywacjom zakupowym Twojego klienta. Zobacz, które wiążą się z rozwiązaniem problemu, jakimś jego bólem czy wyzwaniem. Zapisz je tutaj od myślników. To będzie kluczowy materiał do komunikacji.</a:t>
            </a:r>
          </a:p>
          <a:p>
            <a:pPr marL="0" marR="0" lvl="0" indent="0" algn="just" defTabSz="914400" rtl="0" eaLnBrk="1" fontAlgn="auto" latinLnBrk="0" hangingPunct="1">
              <a:lnSpc>
                <a:spcPts val="2351"/>
              </a:lnSpc>
              <a:spcBef>
                <a:spcPts val="0"/>
              </a:spcBef>
              <a:spcAft>
                <a:spcPts val="0"/>
              </a:spcAft>
              <a:buClrTx/>
              <a:buSzTx/>
              <a:buFontTx/>
              <a:buNone/>
              <a:tabLst/>
              <a:defRPr/>
            </a:pPr>
            <a:endParaRPr kumimoji="0" lang="en-US" sz="1679" b="0" i="0" u="none" strike="noStrike" kern="1200" cap="none" spc="0" normalizeH="0" baseline="0" noProof="0">
              <a:ln>
                <a:noFill/>
              </a:ln>
              <a:solidFill>
                <a:srgbClr val="F59150"/>
              </a:solidFill>
              <a:effectLst/>
              <a:uLnTx/>
              <a:uFillTx/>
              <a:latin typeface="Didact Gothic"/>
              <a:ea typeface="Didact Gothic"/>
              <a:cs typeface="Didact Gothic"/>
              <a:sym typeface="Didact Gothic"/>
            </a:endParaRPr>
          </a:p>
          <a:p>
            <a:pPr marL="0" marR="0" lvl="0" indent="0" algn="just" defTabSz="914400" rtl="0" eaLnBrk="1" fontAlgn="auto" latinLnBrk="0" hangingPunct="1">
              <a:lnSpc>
                <a:spcPts val="2351"/>
              </a:lnSpc>
              <a:spcBef>
                <a:spcPct val="0"/>
              </a:spcBef>
              <a:spcAft>
                <a:spcPts val="0"/>
              </a:spcAft>
              <a:buClrTx/>
              <a:buSzTx/>
              <a:buFontTx/>
              <a:buNone/>
              <a:tabLst/>
              <a:defRPr/>
            </a:pPr>
            <a:r>
              <a:rPr kumimoji="0" lang="en-US" sz="1679" b="0" i="0" u="none" strike="noStrike" kern="1200" cap="none" spc="0" normalizeH="0" baseline="0" noProof="0">
                <a:ln>
                  <a:noFill/>
                </a:ln>
                <a:solidFill>
                  <a:srgbClr val="F59150"/>
                </a:solidFill>
                <a:effectLst/>
                <a:uLnTx/>
                <a:uFillTx/>
                <a:latin typeface="Didact Gothic"/>
                <a:ea typeface="Didact Gothic"/>
                <a:cs typeface="Didact Gothic"/>
                <a:sym typeface="Didact Gothic"/>
              </a:rPr>
              <a:t>Przykładowe problemy: zmarszczki, mało elastyczna skóra twarzy</a:t>
            </a:r>
          </a:p>
        </p:txBody>
      </p:sp>
      <p:grpSp>
        <p:nvGrpSpPr>
          <p:cNvPr id="8" name="Group 8"/>
          <p:cNvGrpSpPr/>
          <p:nvPr/>
        </p:nvGrpSpPr>
        <p:grpSpPr>
          <a:xfrm>
            <a:off x="6769312" y="4003683"/>
            <a:ext cx="4750393" cy="5096690"/>
            <a:chOff x="0" y="0"/>
            <a:chExt cx="1232151" cy="1321973"/>
          </a:xfrm>
        </p:grpSpPr>
        <p:sp>
          <p:nvSpPr>
            <p:cNvPr id="9" name="Freeform 9"/>
            <p:cNvSpPr/>
            <p:nvPr/>
          </p:nvSpPr>
          <p:spPr>
            <a:xfrm>
              <a:off x="0" y="0"/>
              <a:ext cx="1232151" cy="1321973"/>
            </a:xfrm>
            <a:custGeom>
              <a:avLst/>
              <a:gdLst/>
              <a:ahLst/>
              <a:cxnLst/>
              <a:rect l="l" t="t" r="r" b="b"/>
              <a:pathLst>
                <a:path w="1232151" h="1321973">
                  <a:moveTo>
                    <a:pt x="29335" y="0"/>
                  </a:moveTo>
                  <a:lnTo>
                    <a:pt x="1202815" y="0"/>
                  </a:lnTo>
                  <a:cubicBezTo>
                    <a:pt x="1210596" y="0"/>
                    <a:pt x="1218057" y="3091"/>
                    <a:pt x="1223559" y="8592"/>
                  </a:cubicBezTo>
                  <a:cubicBezTo>
                    <a:pt x="1229060" y="14094"/>
                    <a:pt x="1232151" y="21555"/>
                    <a:pt x="1232151" y="29335"/>
                  </a:cubicBezTo>
                  <a:lnTo>
                    <a:pt x="1232151" y="1292638"/>
                  </a:lnTo>
                  <a:cubicBezTo>
                    <a:pt x="1232151" y="1300418"/>
                    <a:pt x="1229060" y="1307879"/>
                    <a:pt x="1223559" y="1313381"/>
                  </a:cubicBezTo>
                  <a:cubicBezTo>
                    <a:pt x="1218057" y="1318882"/>
                    <a:pt x="1210596" y="1321973"/>
                    <a:pt x="1202815" y="1321973"/>
                  </a:cubicBezTo>
                  <a:lnTo>
                    <a:pt x="29335" y="1321973"/>
                  </a:lnTo>
                  <a:cubicBezTo>
                    <a:pt x="21555" y="1321973"/>
                    <a:pt x="14094" y="1318882"/>
                    <a:pt x="8592" y="1313381"/>
                  </a:cubicBezTo>
                  <a:cubicBezTo>
                    <a:pt x="3091" y="1307879"/>
                    <a:pt x="0" y="1300418"/>
                    <a:pt x="0" y="1292638"/>
                  </a:cubicBezTo>
                  <a:lnTo>
                    <a:pt x="0" y="29335"/>
                  </a:lnTo>
                  <a:cubicBezTo>
                    <a:pt x="0" y="21555"/>
                    <a:pt x="3091" y="14094"/>
                    <a:pt x="8592" y="8592"/>
                  </a:cubicBezTo>
                  <a:cubicBezTo>
                    <a:pt x="14094" y="3091"/>
                    <a:pt x="21555" y="0"/>
                    <a:pt x="29335" y="0"/>
                  </a:cubicBezTo>
                  <a:close/>
                </a:path>
              </a:pathLst>
            </a:custGeom>
            <a:ln w="57150" cap="sq">
              <a:solidFill>
                <a:srgbClr val="F59150"/>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10"/>
            <p:cNvSpPr txBox="1"/>
            <p:nvPr/>
          </p:nvSpPr>
          <p:spPr>
            <a:xfrm>
              <a:off x="0" y="104775"/>
              <a:ext cx="1232151" cy="1217198"/>
            </a:xfrm>
            <a:prstGeom prst="rect">
              <a:avLst/>
            </a:prstGeom>
          </p:spPr>
          <p:txBody>
            <a:bodyPr lIns="50800" tIns="50800" rIns="50800" bIns="50800" rtlCol="0" anchor="ctr"/>
            <a:lstStyle/>
            <a:p>
              <a:pPr marL="0" marR="0" lvl="0" indent="0" algn="ctr" defTabSz="914400" rtl="0" eaLnBrk="1" fontAlgn="auto" latinLnBrk="0" hangingPunct="1">
                <a:lnSpc>
                  <a:spcPts val="192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TextBox 11"/>
          <p:cNvSpPr txBox="1"/>
          <p:nvPr/>
        </p:nvSpPr>
        <p:spPr>
          <a:xfrm>
            <a:off x="7074427" y="4361700"/>
            <a:ext cx="4139145" cy="748621"/>
          </a:xfrm>
          <a:prstGeom prst="rect">
            <a:avLst/>
          </a:prstGeom>
        </p:spPr>
        <p:txBody>
          <a:bodyPr lIns="0" tIns="0" rIns="0" bIns="0" rtlCol="0" anchor="t">
            <a:spAutoFit/>
          </a:bodyPr>
          <a:lstStyle/>
          <a:p>
            <a:pPr marL="0" marR="0" lvl="0" indent="0" algn="ctr" defTabSz="914400" rtl="0" eaLnBrk="1" fontAlgn="auto" latinLnBrk="0" hangingPunct="1">
              <a:lnSpc>
                <a:spcPts val="2879"/>
              </a:lnSpc>
              <a:spcBef>
                <a:spcPts val="0"/>
              </a:spcBef>
              <a:spcAft>
                <a:spcPts val="0"/>
              </a:spcAft>
              <a:buClrTx/>
              <a:buSzTx/>
              <a:buFontTx/>
              <a:buNone/>
              <a:tabLst/>
              <a:defRPr/>
            </a:pPr>
            <a:r>
              <a:rPr kumimoji="0" lang="en-US" sz="3000" b="0" i="0" u="none" strike="noStrike" kern="1200" cap="none" spc="0" normalizeH="0" baseline="0" noProof="0">
                <a:ln>
                  <a:noFill/>
                </a:ln>
                <a:solidFill>
                  <a:srgbClr val="F59150"/>
                </a:solidFill>
                <a:effectLst/>
                <a:uLnTx/>
                <a:uFillTx/>
                <a:latin typeface="Didact Gothic"/>
                <a:ea typeface="Didact Gothic"/>
                <a:cs typeface="Didact Gothic"/>
                <a:sym typeface="Didact Gothic"/>
              </a:rPr>
              <a:t>Jakie potrzeby realizuje Twój produkt / usługa?</a:t>
            </a:r>
          </a:p>
        </p:txBody>
      </p:sp>
      <p:sp>
        <p:nvSpPr>
          <p:cNvPr id="12" name="TextBox 12"/>
          <p:cNvSpPr txBox="1"/>
          <p:nvPr/>
        </p:nvSpPr>
        <p:spPr>
          <a:xfrm>
            <a:off x="7074427" y="5575336"/>
            <a:ext cx="4139145" cy="2052533"/>
          </a:xfrm>
          <a:prstGeom prst="rect">
            <a:avLst/>
          </a:prstGeom>
        </p:spPr>
        <p:txBody>
          <a:bodyPr lIns="0" tIns="0" rIns="0" bIns="0" rtlCol="0" anchor="t">
            <a:spAutoFit/>
          </a:bodyPr>
          <a:lstStyle/>
          <a:p>
            <a:pPr marL="0" marR="0" lvl="0" indent="0" algn="just" defTabSz="914400" rtl="0" eaLnBrk="1" fontAlgn="auto" latinLnBrk="0" hangingPunct="1">
              <a:lnSpc>
                <a:spcPts val="2351"/>
              </a:lnSpc>
              <a:spcBef>
                <a:spcPts val="0"/>
              </a:spcBef>
              <a:spcAft>
                <a:spcPts val="0"/>
              </a:spcAft>
              <a:buClrTx/>
              <a:buSzTx/>
              <a:buFontTx/>
              <a:buNone/>
              <a:tabLst/>
              <a:defRPr/>
            </a:pPr>
            <a:r>
              <a:rPr kumimoji="0" lang="en-US" sz="1679" b="0" i="0" u="none" strike="noStrike" kern="1200" cap="none" spc="0" normalizeH="0" baseline="0" noProof="0">
                <a:ln>
                  <a:noFill/>
                </a:ln>
                <a:solidFill>
                  <a:srgbClr val="F59150"/>
                </a:solidFill>
                <a:effectLst/>
                <a:uLnTx/>
                <a:uFillTx/>
                <a:latin typeface="Didact Gothic"/>
                <a:ea typeface="Didact Gothic"/>
                <a:cs typeface="Didact Gothic"/>
                <a:sym typeface="Didact Gothic"/>
              </a:rPr>
              <a:t>Przyjrzyj się motywacjom zakupowym raz jeszcze. Tym razem znajdź w nich potrzeby, które poprzez Twój produkt lub usługę chcą zaspokoić klienci. Zapisz je od myślników.</a:t>
            </a:r>
          </a:p>
          <a:p>
            <a:pPr marL="0" marR="0" lvl="0" indent="0" algn="just" defTabSz="914400" rtl="0" eaLnBrk="1" fontAlgn="auto" latinLnBrk="0" hangingPunct="1">
              <a:lnSpc>
                <a:spcPts val="2351"/>
              </a:lnSpc>
              <a:spcBef>
                <a:spcPts val="0"/>
              </a:spcBef>
              <a:spcAft>
                <a:spcPts val="0"/>
              </a:spcAft>
              <a:buClrTx/>
              <a:buSzTx/>
              <a:buFontTx/>
              <a:buNone/>
              <a:tabLst/>
              <a:defRPr/>
            </a:pPr>
            <a:endParaRPr kumimoji="0" lang="en-US" sz="1679" b="0" i="0" u="none" strike="noStrike" kern="1200" cap="none" spc="0" normalizeH="0" baseline="0" noProof="0">
              <a:ln>
                <a:noFill/>
              </a:ln>
              <a:solidFill>
                <a:srgbClr val="F59150"/>
              </a:solidFill>
              <a:effectLst/>
              <a:uLnTx/>
              <a:uFillTx/>
              <a:latin typeface="Didact Gothic"/>
              <a:ea typeface="Didact Gothic"/>
              <a:cs typeface="Didact Gothic"/>
              <a:sym typeface="Didact Gothic"/>
            </a:endParaRPr>
          </a:p>
          <a:p>
            <a:pPr marL="0" marR="0" lvl="0" indent="0" algn="just" defTabSz="914400" rtl="0" eaLnBrk="1" fontAlgn="auto" latinLnBrk="0" hangingPunct="1">
              <a:lnSpc>
                <a:spcPts val="2351"/>
              </a:lnSpc>
              <a:spcBef>
                <a:spcPct val="0"/>
              </a:spcBef>
              <a:spcAft>
                <a:spcPts val="0"/>
              </a:spcAft>
              <a:buClrTx/>
              <a:buSzTx/>
              <a:buFontTx/>
              <a:buNone/>
              <a:tabLst/>
              <a:defRPr/>
            </a:pPr>
            <a:r>
              <a:rPr kumimoji="0" lang="en-US" sz="1679" b="0" i="0" u="none" strike="noStrike" kern="1200" cap="none" spc="0" normalizeH="0" baseline="0" noProof="0">
                <a:ln>
                  <a:noFill/>
                </a:ln>
                <a:solidFill>
                  <a:srgbClr val="F59150"/>
                </a:solidFill>
                <a:effectLst/>
                <a:uLnTx/>
                <a:uFillTx/>
                <a:latin typeface="Didact Gothic"/>
                <a:ea typeface="Didact Gothic"/>
                <a:cs typeface="Didact Gothic"/>
                <a:sym typeface="Didact Gothic"/>
              </a:rPr>
              <a:t>Przykładowe potrzeby: wyglądać młodziej, mieć promienistą twarz</a:t>
            </a:r>
          </a:p>
        </p:txBody>
      </p:sp>
      <p:grpSp>
        <p:nvGrpSpPr>
          <p:cNvPr id="13" name="Group 13"/>
          <p:cNvGrpSpPr/>
          <p:nvPr/>
        </p:nvGrpSpPr>
        <p:grpSpPr>
          <a:xfrm>
            <a:off x="11899623" y="1749722"/>
            <a:ext cx="4750393" cy="7350651"/>
            <a:chOff x="0" y="0"/>
            <a:chExt cx="1232151" cy="1906603"/>
          </a:xfrm>
        </p:grpSpPr>
        <p:sp>
          <p:nvSpPr>
            <p:cNvPr id="14" name="Freeform 14"/>
            <p:cNvSpPr/>
            <p:nvPr/>
          </p:nvSpPr>
          <p:spPr>
            <a:xfrm>
              <a:off x="0" y="0"/>
              <a:ext cx="1232151" cy="1906603"/>
            </a:xfrm>
            <a:custGeom>
              <a:avLst/>
              <a:gdLst/>
              <a:ahLst/>
              <a:cxnLst/>
              <a:rect l="l" t="t" r="r" b="b"/>
              <a:pathLst>
                <a:path w="1232151" h="1906603">
                  <a:moveTo>
                    <a:pt x="29335" y="0"/>
                  </a:moveTo>
                  <a:lnTo>
                    <a:pt x="1202815" y="0"/>
                  </a:lnTo>
                  <a:cubicBezTo>
                    <a:pt x="1210596" y="0"/>
                    <a:pt x="1218057" y="3091"/>
                    <a:pt x="1223559" y="8592"/>
                  </a:cubicBezTo>
                  <a:cubicBezTo>
                    <a:pt x="1229060" y="14094"/>
                    <a:pt x="1232151" y="21555"/>
                    <a:pt x="1232151" y="29335"/>
                  </a:cubicBezTo>
                  <a:lnTo>
                    <a:pt x="1232151" y="1877267"/>
                  </a:lnTo>
                  <a:cubicBezTo>
                    <a:pt x="1232151" y="1885048"/>
                    <a:pt x="1229060" y="1892509"/>
                    <a:pt x="1223559" y="1898011"/>
                  </a:cubicBezTo>
                  <a:cubicBezTo>
                    <a:pt x="1218057" y="1903512"/>
                    <a:pt x="1210596" y="1906603"/>
                    <a:pt x="1202815" y="1906603"/>
                  </a:cubicBezTo>
                  <a:lnTo>
                    <a:pt x="29335" y="1906603"/>
                  </a:lnTo>
                  <a:cubicBezTo>
                    <a:pt x="21555" y="1906603"/>
                    <a:pt x="14094" y="1903512"/>
                    <a:pt x="8592" y="1898011"/>
                  </a:cubicBezTo>
                  <a:cubicBezTo>
                    <a:pt x="3091" y="1892509"/>
                    <a:pt x="0" y="1885048"/>
                    <a:pt x="0" y="1877267"/>
                  </a:cubicBezTo>
                  <a:lnTo>
                    <a:pt x="0" y="29335"/>
                  </a:lnTo>
                  <a:cubicBezTo>
                    <a:pt x="0" y="21555"/>
                    <a:pt x="3091" y="14094"/>
                    <a:pt x="8592" y="8592"/>
                  </a:cubicBezTo>
                  <a:cubicBezTo>
                    <a:pt x="14094" y="3091"/>
                    <a:pt x="21555" y="0"/>
                    <a:pt x="29335" y="0"/>
                  </a:cubicBezTo>
                  <a:close/>
                </a:path>
              </a:pathLst>
            </a:custGeom>
            <a:solidFill>
              <a:srgbClr val="B5DCD0"/>
            </a:solidFill>
            <a:ln w="57150" cap="sq">
              <a:solidFill>
                <a:srgbClr val="B5DCD0"/>
              </a:solid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TextBox 15"/>
            <p:cNvSpPr txBox="1"/>
            <p:nvPr/>
          </p:nvSpPr>
          <p:spPr>
            <a:xfrm>
              <a:off x="0" y="104775"/>
              <a:ext cx="1232151" cy="1801828"/>
            </a:xfrm>
            <a:prstGeom prst="rect">
              <a:avLst/>
            </a:prstGeom>
          </p:spPr>
          <p:txBody>
            <a:bodyPr lIns="50800" tIns="50800" rIns="50800" bIns="50800" rtlCol="0" anchor="ctr"/>
            <a:lstStyle/>
            <a:p>
              <a:pPr marL="0" marR="0" lvl="0" indent="0" algn="ctr" defTabSz="914400" rtl="0" eaLnBrk="1" fontAlgn="auto" latinLnBrk="0" hangingPunct="1">
                <a:lnSpc>
                  <a:spcPts val="192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6" name="TextBox 16"/>
          <p:cNvSpPr txBox="1"/>
          <p:nvPr/>
        </p:nvSpPr>
        <p:spPr>
          <a:xfrm>
            <a:off x="12205505" y="2142164"/>
            <a:ext cx="4139145" cy="386693"/>
          </a:xfrm>
          <a:prstGeom prst="rect">
            <a:avLst/>
          </a:prstGeom>
        </p:spPr>
        <p:txBody>
          <a:bodyPr lIns="0" tIns="0" rIns="0" bIns="0" rtlCol="0" anchor="t">
            <a:spAutoFit/>
          </a:bodyPr>
          <a:lstStyle/>
          <a:p>
            <a:pPr marL="0" marR="0" lvl="0" indent="0" algn="ctr" defTabSz="914400" rtl="0" eaLnBrk="1" fontAlgn="auto" latinLnBrk="0" hangingPunct="1">
              <a:lnSpc>
                <a:spcPts val="2879"/>
              </a:lnSpc>
              <a:spcBef>
                <a:spcPts val="0"/>
              </a:spcBef>
              <a:spcAft>
                <a:spcPts val="0"/>
              </a:spcAft>
              <a:buClrTx/>
              <a:buSzTx/>
              <a:buFontTx/>
              <a:buNone/>
              <a:tabLst/>
              <a:defRPr/>
            </a:pPr>
            <a:r>
              <a:rPr kumimoji="0" lang="en-US" sz="3000" b="0" i="0" u="none" strike="noStrike" kern="1200" cap="none" spc="0" normalizeH="0" baseline="0" noProof="0">
                <a:ln>
                  <a:noFill/>
                </a:ln>
                <a:solidFill>
                  <a:srgbClr val="FFF8F5"/>
                </a:solidFill>
                <a:effectLst/>
                <a:uLnTx/>
                <a:uFillTx/>
                <a:latin typeface="Didact Gothic"/>
                <a:ea typeface="Didact Gothic"/>
                <a:cs typeface="Didact Gothic"/>
                <a:sym typeface="Didact Gothic"/>
              </a:rPr>
              <a:t>Twoja oferta</a:t>
            </a:r>
          </a:p>
        </p:txBody>
      </p:sp>
      <p:sp>
        <p:nvSpPr>
          <p:cNvPr id="17" name="TextBox 17"/>
          <p:cNvSpPr txBox="1"/>
          <p:nvPr/>
        </p:nvSpPr>
        <p:spPr>
          <a:xfrm>
            <a:off x="12205505" y="2939516"/>
            <a:ext cx="4139145" cy="4119150"/>
          </a:xfrm>
          <a:prstGeom prst="rect">
            <a:avLst/>
          </a:prstGeom>
        </p:spPr>
        <p:txBody>
          <a:bodyPr lIns="0" tIns="0" rIns="0" bIns="0" rtlCol="0" anchor="t">
            <a:spAutoFit/>
          </a:bodyPr>
          <a:lstStyle/>
          <a:p>
            <a:pPr marL="0" marR="0" lvl="0" indent="0" algn="just" defTabSz="914400" rtl="0" eaLnBrk="1" fontAlgn="auto" latinLnBrk="0" hangingPunct="1">
              <a:lnSpc>
                <a:spcPts val="2351"/>
              </a:lnSpc>
              <a:spcBef>
                <a:spcPts val="0"/>
              </a:spcBef>
              <a:spcAft>
                <a:spcPts val="0"/>
              </a:spcAft>
              <a:buClrTx/>
              <a:buSzTx/>
              <a:buFontTx/>
              <a:buNone/>
              <a:tabLst/>
              <a:defRPr/>
            </a:pPr>
            <a:r>
              <a:rPr kumimoji="0" lang="en-US" sz="1679" b="0" i="0" u="none" strike="noStrike" kern="1200" cap="none" spc="0" normalizeH="0" baseline="0" noProof="0">
                <a:ln>
                  <a:noFill/>
                </a:ln>
                <a:solidFill>
                  <a:srgbClr val="FFF8F5"/>
                </a:solidFill>
                <a:effectLst/>
                <a:uLnTx/>
                <a:uFillTx/>
                <a:latin typeface="Didact Gothic"/>
                <a:ea typeface="Didact Gothic"/>
                <a:cs typeface="Didact Gothic"/>
                <a:sym typeface="Didact Gothic"/>
              </a:rPr>
              <a:t>A teraz zastanów się, jak Twoja oferta odpowiada na te problemy i potrzeby. Stwórz listę, która będzie składała się z dwóch elementów: potrzeba lub problem oraz produkt / kategoria produktu / usługa. Zobacz, które obszary możesz zaspokoić już teraz, a gdzie potrzebujesz rozszerzyć ofertę.</a:t>
            </a:r>
          </a:p>
          <a:p>
            <a:pPr marL="0" marR="0" lvl="0" indent="0" algn="just" defTabSz="914400" rtl="0" eaLnBrk="1" fontAlgn="auto" latinLnBrk="0" hangingPunct="1">
              <a:lnSpc>
                <a:spcPts val="2351"/>
              </a:lnSpc>
              <a:spcBef>
                <a:spcPts val="0"/>
              </a:spcBef>
              <a:spcAft>
                <a:spcPts val="0"/>
              </a:spcAft>
              <a:buClrTx/>
              <a:buSzTx/>
              <a:buFontTx/>
              <a:buNone/>
              <a:tabLst/>
              <a:defRPr/>
            </a:pPr>
            <a:endParaRPr kumimoji="0" lang="en-US" sz="1679" b="0" i="0" u="none" strike="noStrike" kern="1200" cap="none" spc="0" normalizeH="0" baseline="0" noProof="0">
              <a:ln>
                <a:noFill/>
              </a:ln>
              <a:solidFill>
                <a:srgbClr val="FFF8F5"/>
              </a:solidFill>
              <a:effectLst/>
              <a:uLnTx/>
              <a:uFillTx/>
              <a:latin typeface="Didact Gothic"/>
              <a:ea typeface="Didact Gothic"/>
              <a:cs typeface="Didact Gothic"/>
              <a:sym typeface="Didact Gothic"/>
            </a:endParaRPr>
          </a:p>
          <a:p>
            <a:pPr marL="0" marR="0" lvl="0" indent="0" algn="just" defTabSz="914400" rtl="0" eaLnBrk="1" fontAlgn="auto" latinLnBrk="0" hangingPunct="1">
              <a:lnSpc>
                <a:spcPts val="2351"/>
              </a:lnSpc>
              <a:spcBef>
                <a:spcPts val="0"/>
              </a:spcBef>
              <a:spcAft>
                <a:spcPts val="0"/>
              </a:spcAft>
              <a:buClrTx/>
              <a:buSzTx/>
              <a:buFontTx/>
              <a:buNone/>
              <a:tabLst/>
              <a:defRPr/>
            </a:pPr>
            <a:r>
              <a:rPr kumimoji="0" lang="en-US" sz="1679" b="0" i="0" u="none" strike="noStrike" kern="1200" cap="none" spc="0" normalizeH="0" baseline="0" noProof="0">
                <a:ln>
                  <a:noFill/>
                </a:ln>
                <a:solidFill>
                  <a:srgbClr val="FFF8F5"/>
                </a:solidFill>
                <a:effectLst/>
                <a:uLnTx/>
                <a:uFillTx/>
                <a:latin typeface="Didact Gothic"/>
                <a:ea typeface="Didact Gothic"/>
                <a:cs typeface="Didact Gothic"/>
                <a:sym typeface="Didact Gothic"/>
              </a:rPr>
              <a:t>Przykład:</a:t>
            </a:r>
          </a:p>
          <a:p>
            <a:pPr marL="362594" marR="0" lvl="1" indent="-181297" algn="just" defTabSz="914400" rtl="0" eaLnBrk="1" fontAlgn="auto" latinLnBrk="0" hangingPunct="1">
              <a:lnSpc>
                <a:spcPts val="2351"/>
              </a:lnSpc>
              <a:spcBef>
                <a:spcPts val="0"/>
              </a:spcBef>
              <a:spcAft>
                <a:spcPts val="0"/>
              </a:spcAft>
              <a:buClrTx/>
              <a:buSzTx/>
              <a:buFont typeface="Arial"/>
              <a:buChar char="•"/>
              <a:tabLst/>
              <a:defRPr/>
            </a:pPr>
            <a:r>
              <a:rPr kumimoji="0" lang="en-US" sz="1679" b="0" i="0" u="none" strike="noStrike" kern="1200" cap="none" spc="0" normalizeH="0" baseline="0" noProof="0">
                <a:ln>
                  <a:noFill/>
                </a:ln>
                <a:solidFill>
                  <a:srgbClr val="FFF8F5"/>
                </a:solidFill>
                <a:effectLst/>
                <a:uLnTx/>
                <a:uFillTx/>
                <a:latin typeface="Didact Gothic"/>
                <a:ea typeface="Didact Gothic"/>
                <a:cs typeface="Didact Gothic"/>
                <a:sym typeface="Didact Gothic"/>
              </a:rPr>
              <a:t>potrzeba - wyglądać młodziej</a:t>
            </a:r>
          </a:p>
          <a:p>
            <a:pPr marL="362594" marR="0" lvl="1" indent="-181297" algn="just" defTabSz="914400" rtl="0" eaLnBrk="1" fontAlgn="auto" latinLnBrk="0" hangingPunct="1">
              <a:lnSpc>
                <a:spcPts val="2351"/>
              </a:lnSpc>
              <a:spcBef>
                <a:spcPts val="0"/>
              </a:spcBef>
              <a:spcAft>
                <a:spcPts val="0"/>
              </a:spcAft>
              <a:buClrTx/>
              <a:buSzTx/>
              <a:buFont typeface="Arial"/>
              <a:buChar char="•"/>
              <a:tabLst/>
              <a:defRPr/>
            </a:pPr>
            <a:r>
              <a:rPr kumimoji="0" lang="en-US" sz="1679" b="0" i="0" u="none" strike="noStrike" kern="1200" cap="none" spc="0" normalizeH="0" baseline="0" noProof="0">
                <a:ln>
                  <a:noFill/>
                </a:ln>
                <a:solidFill>
                  <a:srgbClr val="FFF8F5"/>
                </a:solidFill>
                <a:effectLst/>
                <a:uLnTx/>
                <a:uFillTx/>
                <a:latin typeface="Didact Gothic"/>
                <a:ea typeface="Didact Gothic"/>
                <a:cs typeface="Didact Gothic"/>
                <a:sym typeface="Didact Gothic"/>
              </a:rPr>
              <a:t>produkt - przeciwzmarszczkowe serum X, krem silnie ujędrniający, linia produktów dla cery dojrzałej, dieta spowalniająca starzenie, masaż kobido</a:t>
            </a:r>
          </a:p>
        </p:txBody>
      </p:sp>
      <p:grpSp>
        <p:nvGrpSpPr>
          <p:cNvPr id="18" name="Group 18"/>
          <p:cNvGrpSpPr/>
          <p:nvPr/>
        </p:nvGrpSpPr>
        <p:grpSpPr>
          <a:xfrm>
            <a:off x="7764550" y="9348023"/>
            <a:ext cx="2759916" cy="596253"/>
            <a:chOff x="0" y="0"/>
            <a:chExt cx="3679888" cy="795004"/>
          </a:xfrm>
        </p:grpSpPr>
        <p:sp>
          <p:nvSpPr>
            <p:cNvPr id="19" name="Freeform 19"/>
            <p:cNvSpPr/>
            <p:nvPr/>
          </p:nvSpPr>
          <p:spPr>
            <a:xfrm>
              <a:off x="9117" y="0"/>
              <a:ext cx="795004" cy="795004"/>
            </a:xfrm>
            <a:custGeom>
              <a:avLst/>
              <a:gdLst/>
              <a:ahLst/>
              <a:cxnLst/>
              <a:rect l="l" t="t" r="r" b="b"/>
              <a:pathLst>
                <a:path w="795004" h="795004">
                  <a:moveTo>
                    <a:pt x="0" y="0"/>
                  </a:moveTo>
                  <a:lnTo>
                    <a:pt x="795004" y="0"/>
                  </a:lnTo>
                  <a:lnTo>
                    <a:pt x="795004" y="795004"/>
                  </a:lnTo>
                  <a:lnTo>
                    <a:pt x="0" y="79500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TextBox 20"/>
            <p:cNvSpPr txBox="1"/>
            <p:nvPr/>
          </p:nvSpPr>
          <p:spPr>
            <a:xfrm>
              <a:off x="245493" y="580243"/>
              <a:ext cx="3188902" cy="214761"/>
            </a:xfrm>
            <a:prstGeom prst="rect">
              <a:avLst/>
            </a:prstGeom>
          </p:spPr>
          <p:txBody>
            <a:bodyPr lIns="0" tIns="0" rIns="0" bIns="0" rtlCol="0" anchor="t">
              <a:spAutoFit/>
            </a:bodyPr>
            <a:lstStyle/>
            <a:p>
              <a:pPr marL="0" marR="0" lvl="0" indent="0" algn="r" defTabSz="914400" rtl="0" eaLnBrk="1" fontAlgn="auto" latinLnBrk="0" hangingPunct="1">
                <a:lnSpc>
                  <a:spcPts val="1348"/>
                </a:lnSpc>
                <a:spcBef>
                  <a:spcPct val="0"/>
                </a:spcBef>
                <a:spcAft>
                  <a:spcPts val="0"/>
                </a:spcAft>
                <a:buClrTx/>
                <a:buSzTx/>
                <a:buFontTx/>
                <a:buNone/>
                <a:tabLst/>
                <a:defRPr/>
              </a:pPr>
              <a:r>
                <a:rPr kumimoji="0" lang="en-US" sz="963" b="1" i="0" u="none" strike="noStrike" kern="1200" cap="none" spc="130" normalizeH="0" baseline="0" noProof="0">
                  <a:ln>
                    <a:noFill/>
                  </a:ln>
                  <a:solidFill>
                    <a:srgbClr val="F5A7B8"/>
                  </a:solidFill>
                  <a:effectLst/>
                  <a:uLnTx/>
                  <a:uFillTx/>
                  <a:latin typeface="Quicksand Medium"/>
                  <a:ea typeface="Quicksand Medium"/>
                  <a:cs typeface="Quicksand Medium"/>
                  <a:sym typeface="Quicksand Medium"/>
                </a:rPr>
                <a:t>dla początkujących</a:t>
              </a:r>
            </a:p>
          </p:txBody>
        </p:sp>
        <p:sp>
          <p:nvSpPr>
            <p:cNvPr id="21" name="TextBox 21"/>
            <p:cNvSpPr txBox="1"/>
            <p:nvPr/>
          </p:nvSpPr>
          <p:spPr>
            <a:xfrm>
              <a:off x="0" y="30052"/>
              <a:ext cx="3679888" cy="652520"/>
            </a:xfrm>
            <a:prstGeom prst="rect">
              <a:avLst/>
            </a:prstGeom>
          </p:spPr>
          <p:txBody>
            <a:bodyPr lIns="0" tIns="0" rIns="0" bIns="0" rtlCol="0" anchor="t">
              <a:spAutoFit/>
            </a:bodyPr>
            <a:lstStyle/>
            <a:p>
              <a:pPr marL="0" marR="0" lvl="0" indent="0" algn="ctr" defTabSz="914400" rtl="0" eaLnBrk="1" fontAlgn="auto" latinLnBrk="0" hangingPunct="1">
                <a:lnSpc>
                  <a:spcPts val="4186"/>
                </a:lnSpc>
                <a:spcBef>
                  <a:spcPts val="0"/>
                </a:spcBef>
                <a:spcAft>
                  <a:spcPts val="0"/>
                </a:spcAft>
                <a:buClrTx/>
                <a:buSzTx/>
                <a:buFontTx/>
                <a:buNone/>
                <a:tabLst/>
                <a:defRPr/>
              </a:pPr>
              <a:r>
                <a:rPr kumimoji="0" lang="en-US" sz="2990" b="0" i="0" u="none" strike="noStrike" kern="1200" cap="none" spc="0" normalizeH="0" baseline="0" noProof="0">
                  <a:ln>
                    <a:noFill/>
                  </a:ln>
                  <a:solidFill>
                    <a:srgbClr val="F57B6B"/>
                  </a:solidFill>
                  <a:effectLst/>
                  <a:uLnTx/>
                  <a:uFillTx/>
                  <a:latin typeface="Peace Sans"/>
                  <a:ea typeface="Peace Sans"/>
                  <a:cs typeface="Peace Sans"/>
                  <a:sym typeface="Peace Sans"/>
                </a:rPr>
                <a:t>e.commerce</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37985" y="2958534"/>
            <a:ext cx="7861569" cy="6141839"/>
            <a:chOff x="0" y="0"/>
            <a:chExt cx="2039124" cy="1593062"/>
          </a:xfrm>
        </p:grpSpPr>
        <p:sp>
          <p:nvSpPr>
            <p:cNvPr id="3" name="Freeform 3"/>
            <p:cNvSpPr/>
            <p:nvPr/>
          </p:nvSpPr>
          <p:spPr>
            <a:xfrm>
              <a:off x="0" y="0"/>
              <a:ext cx="2039124" cy="1593062"/>
            </a:xfrm>
            <a:custGeom>
              <a:avLst/>
              <a:gdLst/>
              <a:ahLst/>
              <a:cxnLst/>
              <a:rect l="l" t="t" r="r" b="b"/>
              <a:pathLst>
                <a:path w="2039124" h="1593062">
                  <a:moveTo>
                    <a:pt x="17726" y="0"/>
                  </a:moveTo>
                  <a:lnTo>
                    <a:pt x="2021398" y="0"/>
                  </a:lnTo>
                  <a:cubicBezTo>
                    <a:pt x="2031188" y="0"/>
                    <a:pt x="2039124" y="7936"/>
                    <a:pt x="2039124" y="17726"/>
                  </a:cubicBezTo>
                  <a:lnTo>
                    <a:pt x="2039124" y="1575336"/>
                  </a:lnTo>
                  <a:cubicBezTo>
                    <a:pt x="2039124" y="1585126"/>
                    <a:pt x="2031188" y="1593062"/>
                    <a:pt x="2021398" y="1593062"/>
                  </a:cubicBezTo>
                  <a:lnTo>
                    <a:pt x="17726" y="1593062"/>
                  </a:lnTo>
                  <a:cubicBezTo>
                    <a:pt x="7936" y="1593062"/>
                    <a:pt x="0" y="1585126"/>
                    <a:pt x="0" y="1575336"/>
                  </a:cubicBezTo>
                  <a:lnTo>
                    <a:pt x="0" y="17726"/>
                  </a:lnTo>
                  <a:cubicBezTo>
                    <a:pt x="0" y="7936"/>
                    <a:pt x="7936" y="0"/>
                    <a:pt x="17726" y="0"/>
                  </a:cubicBezTo>
                  <a:close/>
                </a:path>
              </a:pathLst>
            </a:custGeom>
            <a:solidFill>
              <a:srgbClr val="F57B6B"/>
            </a:solidFill>
            <a:ln w="57150" cap="sq">
              <a:solidFill>
                <a:srgbClr val="F57B6B"/>
              </a:solidFill>
              <a:prstDash val="solid"/>
              <a:miter/>
            </a:ln>
          </p:spPr>
          <p:txBody>
            <a:bodyPr/>
            <a:lstStyle/>
            <a:p>
              <a:endParaRPr lang="en-US"/>
            </a:p>
          </p:txBody>
        </p:sp>
        <p:sp>
          <p:nvSpPr>
            <p:cNvPr id="4" name="TextBox 4"/>
            <p:cNvSpPr txBox="1"/>
            <p:nvPr/>
          </p:nvSpPr>
          <p:spPr>
            <a:xfrm>
              <a:off x="0" y="104775"/>
              <a:ext cx="2039124" cy="1488287"/>
            </a:xfrm>
            <a:prstGeom prst="rect">
              <a:avLst/>
            </a:prstGeom>
          </p:spPr>
          <p:txBody>
            <a:bodyPr lIns="50800" tIns="50800" rIns="50800" bIns="50800" rtlCol="0" anchor="ctr"/>
            <a:lstStyle/>
            <a:p>
              <a:pPr algn="ctr">
                <a:lnSpc>
                  <a:spcPts val="1925"/>
                </a:lnSpc>
              </a:pPr>
              <a:endParaRPr/>
            </a:p>
          </p:txBody>
        </p:sp>
      </p:grpSp>
      <p:grpSp>
        <p:nvGrpSpPr>
          <p:cNvPr id="5" name="Group 5"/>
          <p:cNvGrpSpPr/>
          <p:nvPr/>
        </p:nvGrpSpPr>
        <p:grpSpPr>
          <a:xfrm>
            <a:off x="10033857" y="4003683"/>
            <a:ext cx="7225443" cy="5096690"/>
            <a:chOff x="0" y="0"/>
            <a:chExt cx="1874126" cy="1321973"/>
          </a:xfrm>
        </p:grpSpPr>
        <p:sp>
          <p:nvSpPr>
            <p:cNvPr id="6" name="Freeform 6"/>
            <p:cNvSpPr/>
            <p:nvPr/>
          </p:nvSpPr>
          <p:spPr>
            <a:xfrm>
              <a:off x="0" y="0"/>
              <a:ext cx="1874126" cy="1321973"/>
            </a:xfrm>
            <a:custGeom>
              <a:avLst/>
              <a:gdLst/>
              <a:ahLst/>
              <a:cxnLst/>
              <a:rect l="l" t="t" r="r" b="b"/>
              <a:pathLst>
                <a:path w="1874126" h="1321973">
                  <a:moveTo>
                    <a:pt x="19287" y="0"/>
                  </a:moveTo>
                  <a:lnTo>
                    <a:pt x="1854840" y="0"/>
                  </a:lnTo>
                  <a:cubicBezTo>
                    <a:pt x="1865491" y="0"/>
                    <a:pt x="1874126" y="8635"/>
                    <a:pt x="1874126" y="19287"/>
                  </a:cubicBezTo>
                  <a:lnTo>
                    <a:pt x="1874126" y="1302686"/>
                  </a:lnTo>
                  <a:cubicBezTo>
                    <a:pt x="1874126" y="1307801"/>
                    <a:pt x="1872094" y="1312707"/>
                    <a:pt x="1868477" y="1316324"/>
                  </a:cubicBezTo>
                  <a:cubicBezTo>
                    <a:pt x="1864860" y="1319941"/>
                    <a:pt x="1859955" y="1321973"/>
                    <a:pt x="1854840" y="1321973"/>
                  </a:cubicBezTo>
                  <a:lnTo>
                    <a:pt x="19287" y="1321973"/>
                  </a:lnTo>
                  <a:cubicBezTo>
                    <a:pt x="14172" y="1321973"/>
                    <a:pt x="9266" y="1319941"/>
                    <a:pt x="5649" y="1316324"/>
                  </a:cubicBezTo>
                  <a:cubicBezTo>
                    <a:pt x="2032" y="1312707"/>
                    <a:pt x="0" y="1307801"/>
                    <a:pt x="0" y="1302686"/>
                  </a:cubicBezTo>
                  <a:lnTo>
                    <a:pt x="0" y="19287"/>
                  </a:lnTo>
                  <a:cubicBezTo>
                    <a:pt x="0" y="14172"/>
                    <a:pt x="2032" y="9266"/>
                    <a:pt x="5649" y="5649"/>
                  </a:cubicBezTo>
                  <a:cubicBezTo>
                    <a:pt x="9266" y="2032"/>
                    <a:pt x="14172" y="0"/>
                    <a:pt x="19287" y="0"/>
                  </a:cubicBezTo>
                  <a:close/>
                </a:path>
              </a:pathLst>
            </a:custGeom>
            <a:solidFill>
              <a:srgbClr val="FFF8F5"/>
            </a:solidFill>
            <a:ln w="57150" cap="sq">
              <a:solidFill>
                <a:srgbClr val="4B84BB"/>
              </a:solidFill>
              <a:prstDash val="solid"/>
              <a:miter/>
            </a:ln>
          </p:spPr>
          <p:txBody>
            <a:bodyPr/>
            <a:lstStyle/>
            <a:p>
              <a:endParaRPr lang="en-US"/>
            </a:p>
          </p:txBody>
        </p:sp>
        <p:sp>
          <p:nvSpPr>
            <p:cNvPr id="7" name="TextBox 7"/>
            <p:cNvSpPr txBox="1"/>
            <p:nvPr/>
          </p:nvSpPr>
          <p:spPr>
            <a:xfrm>
              <a:off x="0" y="104775"/>
              <a:ext cx="1874126" cy="1217198"/>
            </a:xfrm>
            <a:prstGeom prst="rect">
              <a:avLst/>
            </a:prstGeom>
          </p:spPr>
          <p:txBody>
            <a:bodyPr lIns="50800" tIns="50800" rIns="50800" bIns="50800" rtlCol="0" anchor="ctr"/>
            <a:lstStyle/>
            <a:p>
              <a:pPr algn="ctr">
                <a:lnSpc>
                  <a:spcPts val="1925"/>
                </a:lnSpc>
              </a:pPr>
              <a:endParaRPr/>
            </a:p>
          </p:txBody>
        </p:sp>
      </p:grpSp>
      <p:sp>
        <p:nvSpPr>
          <p:cNvPr id="8" name="TextBox 8"/>
          <p:cNvSpPr txBox="1"/>
          <p:nvPr/>
        </p:nvSpPr>
        <p:spPr>
          <a:xfrm>
            <a:off x="1637985" y="1238250"/>
            <a:ext cx="12911505" cy="1232494"/>
          </a:xfrm>
          <a:prstGeom prst="rect">
            <a:avLst/>
          </a:prstGeom>
        </p:spPr>
        <p:txBody>
          <a:bodyPr lIns="0" tIns="0" rIns="0" bIns="0" rtlCol="0" anchor="t">
            <a:spAutoFit/>
          </a:bodyPr>
          <a:lstStyle/>
          <a:p>
            <a:pPr algn="l">
              <a:lnSpc>
                <a:spcPts val="9120"/>
              </a:lnSpc>
            </a:pPr>
            <a:r>
              <a:rPr lang="en-US" sz="9500">
                <a:solidFill>
                  <a:srgbClr val="F57B6B"/>
                </a:solidFill>
                <a:latin typeface="Peace Sans"/>
                <a:ea typeface="Peace Sans"/>
                <a:cs typeface="Peace Sans"/>
                <a:sym typeface="Peace Sans"/>
              </a:rPr>
              <a:t>Checklista zadań</a:t>
            </a:r>
          </a:p>
        </p:txBody>
      </p:sp>
      <p:sp>
        <p:nvSpPr>
          <p:cNvPr id="9" name="TextBox 9"/>
          <p:cNvSpPr txBox="1"/>
          <p:nvPr/>
        </p:nvSpPr>
        <p:spPr>
          <a:xfrm>
            <a:off x="3499197" y="3397673"/>
            <a:ext cx="4139145" cy="386693"/>
          </a:xfrm>
          <a:prstGeom prst="rect">
            <a:avLst/>
          </a:prstGeom>
        </p:spPr>
        <p:txBody>
          <a:bodyPr lIns="0" tIns="0" rIns="0" bIns="0" rtlCol="0" anchor="t">
            <a:spAutoFit/>
          </a:bodyPr>
          <a:lstStyle/>
          <a:p>
            <a:pPr algn="ctr">
              <a:lnSpc>
                <a:spcPts val="2879"/>
              </a:lnSpc>
            </a:pPr>
            <a:r>
              <a:rPr lang="en-US" sz="3000">
                <a:solidFill>
                  <a:srgbClr val="FFF8F5"/>
                </a:solidFill>
                <a:latin typeface="Didact Gothic"/>
                <a:ea typeface="Didact Gothic"/>
                <a:cs typeface="Didact Gothic"/>
                <a:sym typeface="Didact Gothic"/>
              </a:rPr>
              <a:t>Pilne zadania</a:t>
            </a:r>
          </a:p>
        </p:txBody>
      </p:sp>
      <p:sp>
        <p:nvSpPr>
          <p:cNvPr id="10" name="TextBox 10"/>
          <p:cNvSpPr txBox="1"/>
          <p:nvPr/>
        </p:nvSpPr>
        <p:spPr>
          <a:xfrm>
            <a:off x="1900696" y="4003070"/>
            <a:ext cx="7243304" cy="576379"/>
          </a:xfrm>
          <a:prstGeom prst="rect">
            <a:avLst/>
          </a:prstGeom>
        </p:spPr>
        <p:txBody>
          <a:bodyPr lIns="0" tIns="0" rIns="0" bIns="0" rtlCol="0" anchor="t">
            <a:spAutoFit/>
          </a:bodyPr>
          <a:lstStyle/>
          <a:p>
            <a:pPr algn="just">
              <a:lnSpc>
                <a:spcPts val="2351"/>
              </a:lnSpc>
              <a:spcBef>
                <a:spcPct val="0"/>
              </a:spcBef>
            </a:pPr>
            <a:r>
              <a:rPr lang="en-US" sz="1679">
                <a:solidFill>
                  <a:srgbClr val="FFF8F5"/>
                </a:solidFill>
                <a:latin typeface="Didact Gothic"/>
                <a:ea typeface="Didact Gothic"/>
                <a:cs typeface="Didact Gothic"/>
                <a:sym typeface="Didact Gothic"/>
              </a:rPr>
              <a:t>Stwórz w tym miejscu listę wszystkich ważnych działań, które musisz podjąć, aby rozwijać swój biznes.</a:t>
            </a:r>
          </a:p>
        </p:txBody>
      </p:sp>
      <p:sp>
        <p:nvSpPr>
          <p:cNvPr id="11" name="TextBox 11"/>
          <p:cNvSpPr txBox="1"/>
          <p:nvPr/>
        </p:nvSpPr>
        <p:spPr>
          <a:xfrm>
            <a:off x="11577006" y="4419439"/>
            <a:ext cx="4139145" cy="386693"/>
          </a:xfrm>
          <a:prstGeom prst="rect">
            <a:avLst/>
          </a:prstGeom>
        </p:spPr>
        <p:txBody>
          <a:bodyPr lIns="0" tIns="0" rIns="0" bIns="0" rtlCol="0" anchor="t">
            <a:spAutoFit/>
          </a:bodyPr>
          <a:lstStyle/>
          <a:p>
            <a:pPr algn="ctr">
              <a:lnSpc>
                <a:spcPts val="2879"/>
              </a:lnSpc>
            </a:pPr>
            <a:r>
              <a:rPr lang="en-US" sz="3000">
                <a:solidFill>
                  <a:srgbClr val="4B84BB"/>
                </a:solidFill>
                <a:latin typeface="Didact Gothic"/>
                <a:ea typeface="Didact Gothic"/>
                <a:cs typeface="Didact Gothic"/>
                <a:sym typeface="Didact Gothic"/>
              </a:rPr>
              <a:t>Działania na później</a:t>
            </a:r>
          </a:p>
        </p:txBody>
      </p:sp>
      <p:sp>
        <p:nvSpPr>
          <p:cNvPr id="12" name="TextBox 12"/>
          <p:cNvSpPr txBox="1"/>
          <p:nvPr/>
        </p:nvSpPr>
        <p:spPr>
          <a:xfrm>
            <a:off x="10306244" y="5114925"/>
            <a:ext cx="6680670" cy="871610"/>
          </a:xfrm>
          <a:prstGeom prst="rect">
            <a:avLst/>
          </a:prstGeom>
        </p:spPr>
        <p:txBody>
          <a:bodyPr lIns="0" tIns="0" rIns="0" bIns="0" rtlCol="0" anchor="t">
            <a:spAutoFit/>
          </a:bodyPr>
          <a:lstStyle/>
          <a:p>
            <a:pPr algn="just">
              <a:lnSpc>
                <a:spcPts val="2351"/>
              </a:lnSpc>
              <a:spcBef>
                <a:spcPct val="0"/>
              </a:spcBef>
            </a:pPr>
            <a:r>
              <a:rPr lang="en-US" sz="1679">
                <a:solidFill>
                  <a:srgbClr val="4B84BB"/>
                </a:solidFill>
                <a:latin typeface="Didact Gothic"/>
                <a:ea typeface="Didact Gothic"/>
                <a:cs typeface="Didact Gothic"/>
                <a:sym typeface="Didact Gothic"/>
              </a:rPr>
              <a:t>Przygotuj też listę działań / zadań, które warto wdrożyć w przyszłości. Potraktuj ją jako bank pomysłów na rozwój i optymalizację, ale nie zajmuj się nimi w pierwszej kolejności. </a:t>
            </a:r>
          </a:p>
        </p:txBody>
      </p:sp>
      <p:grpSp>
        <p:nvGrpSpPr>
          <p:cNvPr id="13" name="Group 13"/>
          <p:cNvGrpSpPr/>
          <p:nvPr/>
        </p:nvGrpSpPr>
        <p:grpSpPr>
          <a:xfrm>
            <a:off x="7764550" y="9348023"/>
            <a:ext cx="2759916" cy="596253"/>
            <a:chOff x="0" y="0"/>
            <a:chExt cx="3679888" cy="795004"/>
          </a:xfrm>
        </p:grpSpPr>
        <p:sp>
          <p:nvSpPr>
            <p:cNvPr id="14" name="Freeform 14"/>
            <p:cNvSpPr/>
            <p:nvPr/>
          </p:nvSpPr>
          <p:spPr>
            <a:xfrm>
              <a:off x="9117" y="0"/>
              <a:ext cx="795004" cy="795004"/>
            </a:xfrm>
            <a:custGeom>
              <a:avLst/>
              <a:gdLst/>
              <a:ahLst/>
              <a:cxnLst/>
              <a:rect l="l" t="t" r="r" b="b"/>
              <a:pathLst>
                <a:path w="795004" h="795004">
                  <a:moveTo>
                    <a:pt x="0" y="0"/>
                  </a:moveTo>
                  <a:lnTo>
                    <a:pt x="795004" y="0"/>
                  </a:lnTo>
                  <a:lnTo>
                    <a:pt x="795004" y="795004"/>
                  </a:lnTo>
                  <a:lnTo>
                    <a:pt x="0" y="79500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5" name="TextBox 15"/>
            <p:cNvSpPr txBox="1"/>
            <p:nvPr/>
          </p:nvSpPr>
          <p:spPr>
            <a:xfrm>
              <a:off x="245493" y="580243"/>
              <a:ext cx="3188902" cy="214761"/>
            </a:xfrm>
            <a:prstGeom prst="rect">
              <a:avLst/>
            </a:prstGeom>
          </p:spPr>
          <p:txBody>
            <a:bodyPr lIns="0" tIns="0" rIns="0" bIns="0" rtlCol="0" anchor="t">
              <a:spAutoFit/>
            </a:bodyPr>
            <a:lstStyle/>
            <a:p>
              <a:pPr algn="r">
                <a:lnSpc>
                  <a:spcPts val="1348"/>
                </a:lnSpc>
                <a:spcBef>
                  <a:spcPct val="0"/>
                </a:spcBef>
              </a:pPr>
              <a:r>
                <a:rPr lang="en-US" sz="963" b="1" spc="130">
                  <a:solidFill>
                    <a:srgbClr val="F5A7B8"/>
                  </a:solidFill>
                  <a:latin typeface="Quicksand Medium"/>
                  <a:ea typeface="Quicksand Medium"/>
                  <a:cs typeface="Quicksand Medium"/>
                  <a:sym typeface="Quicksand Medium"/>
                </a:rPr>
                <a:t>dla początkujących</a:t>
              </a:r>
            </a:p>
          </p:txBody>
        </p:sp>
        <p:sp>
          <p:nvSpPr>
            <p:cNvPr id="16" name="TextBox 16"/>
            <p:cNvSpPr txBox="1"/>
            <p:nvPr/>
          </p:nvSpPr>
          <p:spPr>
            <a:xfrm>
              <a:off x="0" y="30052"/>
              <a:ext cx="3679888" cy="652520"/>
            </a:xfrm>
            <a:prstGeom prst="rect">
              <a:avLst/>
            </a:prstGeom>
          </p:spPr>
          <p:txBody>
            <a:bodyPr lIns="0" tIns="0" rIns="0" bIns="0" rtlCol="0" anchor="t">
              <a:spAutoFit/>
            </a:bodyPr>
            <a:lstStyle/>
            <a:p>
              <a:pPr algn="ctr">
                <a:lnSpc>
                  <a:spcPts val="4186"/>
                </a:lnSpc>
              </a:pPr>
              <a:r>
                <a:rPr lang="en-US" sz="2990">
                  <a:solidFill>
                    <a:srgbClr val="F57B6B"/>
                  </a:solidFill>
                  <a:latin typeface="Peace Sans"/>
                  <a:ea typeface="Peace Sans"/>
                  <a:cs typeface="Peace Sans"/>
                  <a:sym typeface="Peace Sans"/>
                </a:rPr>
                <a:t>e.commerce</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596</Words>
  <Application>Microsoft Office PowerPoint</Application>
  <PresentationFormat>Niestandardowy</PresentationFormat>
  <Paragraphs>54</Paragraphs>
  <Slides>6</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6</vt:i4>
      </vt:variant>
    </vt:vector>
  </HeadingPairs>
  <TitlesOfParts>
    <vt:vector size="13" baseType="lpstr">
      <vt:lpstr>Arial</vt:lpstr>
      <vt:lpstr>Didact Gothic</vt:lpstr>
      <vt:lpstr>Calibri</vt:lpstr>
      <vt:lpstr>Public Sans</vt:lpstr>
      <vt:lpstr>Quicksand Medium</vt:lpstr>
      <vt:lpstr>Peace Sans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Twoja Grupa Docelowa</dc:title>
  <dc:creator>Karolina Marcinkowska</dc:creator>
  <cp:lastModifiedBy>Karolina Marcinkowska</cp:lastModifiedBy>
  <cp:revision>2</cp:revision>
  <dcterms:created xsi:type="dcterms:W3CDTF">2006-08-16T00:00:00Z</dcterms:created>
  <dcterms:modified xsi:type="dcterms:W3CDTF">2026-05-03T20:31:03Z</dcterms:modified>
  <dc:identifier>DAGVRDhEmk0</dc:identifier>
</cp:coreProperties>
</file>